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362" r:id="rId2"/>
    <p:sldId id="259" r:id="rId3"/>
    <p:sldId id="260" r:id="rId4"/>
    <p:sldId id="261" r:id="rId5"/>
    <p:sldId id="262" r:id="rId6"/>
    <p:sldId id="263" r:id="rId7"/>
    <p:sldId id="309" r:id="rId8"/>
    <p:sldId id="301" r:id="rId9"/>
    <p:sldId id="294" r:id="rId10"/>
    <p:sldId id="297" r:id="rId11"/>
    <p:sldId id="299" r:id="rId12"/>
    <p:sldId id="293" r:id="rId13"/>
    <p:sldId id="343" r:id="rId14"/>
    <p:sldId id="344" r:id="rId15"/>
    <p:sldId id="291" r:id="rId16"/>
    <p:sldId id="266" r:id="rId17"/>
    <p:sldId id="302" r:id="rId18"/>
    <p:sldId id="267" r:id="rId19"/>
    <p:sldId id="268" r:id="rId20"/>
    <p:sldId id="269" r:id="rId21"/>
    <p:sldId id="271" r:id="rId22"/>
    <p:sldId id="330" r:id="rId23"/>
    <p:sldId id="329" r:id="rId24"/>
    <p:sldId id="270" r:id="rId25"/>
    <p:sldId id="272" r:id="rId26"/>
    <p:sldId id="310" r:id="rId27"/>
    <p:sldId id="273" r:id="rId28"/>
    <p:sldId id="312" r:id="rId29"/>
    <p:sldId id="314" r:id="rId30"/>
    <p:sldId id="315" r:id="rId31"/>
    <p:sldId id="275" r:id="rId32"/>
    <p:sldId id="317" r:id="rId33"/>
    <p:sldId id="276" r:id="rId34"/>
    <p:sldId id="319" r:id="rId35"/>
    <p:sldId id="320" r:id="rId36"/>
    <p:sldId id="321" r:id="rId37"/>
    <p:sldId id="324" r:id="rId38"/>
    <p:sldId id="325" r:id="rId39"/>
    <p:sldId id="323" r:id="rId40"/>
    <p:sldId id="326" r:id="rId41"/>
    <p:sldId id="327" r:id="rId42"/>
    <p:sldId id="277" r:id="rId43"/>
    <p:sldId id="334" r:id="rId44"/>
    <p:sldId id="335" r:id="rId45"/>
    <p:sldId id="336" r:id="rId46"/>
    <p:sldId id="337" r:id="rId47"/>
    <p:sldId id="338" r:id="rId48"/>
    <p:sldId id="278" r:id="rId49"/>
    <p:sldId id="279" r:id="rId50"/>
    <p:sldId id="342" r:id="rId51"/>
    <p:sldId id="340" r:id="rId52"/>
    <p:sldId id="282" r:id="rId53"/>
    <p:sldId id="349" r:id="rId54"/>
    <p:sldId id="350" r:id="rId55"/>
    <p:sldId id="352" r:id="rId56"/>
    <p:sldId id="348" r:id="rId57"/>
    <p:sldId id="347" r:id="rId58"/>
    <p:sldId id="354" r:id="rId59"/>
    <p:sldId id="356" r:id="rId60"/>
    <p:sldId id="357" r:id="rId61"/>
    <p:sldId id="284" r:id="rId62"/>
    <p:sldId id="280" r:id="rId63"/>
    <p:sldId id="283" r:id="rId64"/>
    <p:sldId id="359" r:id="rId65"/>
    <p:sldId id="360" r:id="rId66"/>
    <p:sldId id="285"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75" d="100"/>
          <a:sy n="75" d="100"/>
        </p:scale>
        <p:origin x="-137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4450A9-1D88-6447-A7A4-EAC49EFA3A59}" type="datetimeFigureOut">
              <a:rPr lang="en-US" smtClean="0"/>
              <a:pPr/>
              <a:t>2014-05-26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7243B3-72C3-EB49-866B-249B7D0C5819}" type="slidenum">
              <a:rPr lang="en-US" smtClean="0"/>
              <a:pPr/>
              <a:t>‹#›</a:t>
            </a:fld>
            <a:endParaRPr lang="en-US"/>
          </a:p>
        </p:txBody>
      </p:sp>
    </p:spTree>
    <p:extLst>
      <p:ext uri="{BB962C8B-B14F-4D97-AF65-F5344CB8AC3E}">
        <p14:creationId xmlns:p14="http://schemas.microsoft.com/office/powerpoint/2010/main" val="7340096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68FAF814-6D1F-D940-B71B-EEAC306606E1}" type="slidenum">
              <a:rPr lang="en-US"/>
              <a:pPr/>
              <a:t>2</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05C7C16-1430-854A-BA6F-2AF0C183FFAC}" type="slidenum">
              <a:rPr lang="en-US"/>
              <a:pPr/>
              <a:t>21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07187B8-C9A0-E749-886C-DA3AF3BB4347}" type="slidenum">
              <a:rPr lang="en-US"/>
              <a:pPr/>
              <a:t>24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B37FF74-9ACE-4F45-A0C4-2C083CA586A9}" type="slidenum">
              <a:rPr lang="en-US"/>
              <a:pPr/>
              <a:t>25</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A87D7F8-4220-8946-A2D6-ADB4DCC798CE}" type="slidenum">
              <a:rPr lang="en-US"/>
              <a:pPr/>
              <a:t>27</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A75131E-2A0C-184D-B250-ACA090B04A82}" type="slidenum">
              <a:rPr lang="en-US"/>
              <a:pPr/>
              <a:t>31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1D747941-E408-A042-AE40-8033E8F8C92B}" type="slidenum">
              <a:rPr lang="en-US"/>
              <a:pPr/>
              <a:t>33</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A640F372-7277-8641-90DA-62AC88B6D340}" type="slidenum">
              <a:rPr lang="en-US"/>
              <a:pPr/>
              <a:t>42</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BECC29DB-E3CF-1B46-B985-2EF7146B3668}" type="slidenum">
              <a:rPr lang="en-US"/>
              <a:pPr/>
              <a:t>48</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DD68BA9-01DF-F340-86AB-C5C84BDE1C0D}" type="slidenum">
              <a:rPr lang="en-US"/>
              <a:pPr/>
              <a:t>49</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88FBC1C-B92D-194C-986E-A33351289D67}" type="slidenum">
              <a:rPr lang="en-US"/>
              <a:pPr/>
              <a:t>52</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0F3A1C9-8106-A649-91D8-6498FC51CBD0}" type="slidenum">
              <a:rPr lang="en-US"/>
              <a:pPr/>
              <a:t>3</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C37EAA3F-F8B3-8740-84C4-3D0FDFBF10A2}" type="slidenum">
              <a:rPr lang="en-US"/>
              <a:pPr/>
              <a:t>61</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11CCA31-5608-7B47-A398-CF1FA9670B34}" type="slidenum">
              <a:rPr lang="en-US"/>
              <a:pPr/>
              <a:t>62</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79FEDA6D-2062-1B40-AC01-9E0AEF479334}" type="slidenum">
              <a:rPr lang="en-US"/>
              <a:pPr/>
              <a:t>63</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287AB592-DD84-264F-AA8A-FBE0F59AC7B0}" type="slidenum">
              <a:rPr lang="en-US"/>
              <a:pPr/>
              <a:t>66</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D1C2AD8-153B-F949-BEF6-0A3A44ED3BE0}" type="slidenum">
              <a:rPr lang="en-US"/>
              <a:pPr/>
              <a:t>4</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35B97A1-1AD5-124C-9589-5B54A8FAF255}" type="slidenum">
              <a:rPr lang="en-US"/>
              <a:pPr/>
              <a:t>5</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658A4AB2-45BA-9F4A-8901-9BB8CC25CC63}" type="slidenum">
              <a:rPr lang="en-US"/>
              <a:pPr/>
              <a:t>6</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9C322F1-DEAE-3541-9F73-0A4E9D91BE7A}" type="slidenum">
              <a:rPr lang="en-US"/>
              <a:pPr/>
              <a:t>16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EE5A3CFE-C903-4742-84C9-BB1C869C225C}" type="slidenum">
              <a:rPr lang="en-US"/>
              <a:pPr/>
              <a:t>18</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5D471C6-5CB1-1148-ADF8-D3F31A8E3FAF}" type="slidenum">
              <a:rPr lang="en-US"/>
              <a:pPr/>
              <a:t>19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2FA0A942-3F77-B34C-915B-323897DC6335}" type="slidenum">
              <a:rPr lang="en-US"/>
              <a:pPr/>
              <a:t>20</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914400"/>
            <a:ext cx="7772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52DCCF46-90BE-D141-9B02-E52E1955E62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727474-0C03-0344-B3BD-B3E2A8C1F2CF}" type="datetimeFigureOut">
              <a:rPr lang="en-US" smtClean="0"/>
              <a:pPr/>
              <a:t>2014-05-26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CEE8A-3184-1D40-8242-6A92010CD2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727474-0C03-0344-B3BD-B3E2A8C1F2CF}" type="datetimeFigureOut">
              <a:rPr lang="en-US" smtClean="0"/>
              <a:pPr/>
              <a:t>2014-05-26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CEE8A-3184-1D40-8242-6A92010CD2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 Id="rId3" Type="http://schemas.openxmlformats.org/officeDocument/2006/relationships/image" Target="../media/image2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p:cNvPicPr>
          <p:nvPr>
            <p:ph/>
          </p:nvPr>
        </p:nvPicPr>
        <p:blipFill>
          <a:blip r:embed="rId2"/>
          <a:srcRect l="-10893" r="-10893"/>
          <a:stretch>
            <a:fillRect/>
          </a:stretch>
        </p:blipFill>
        <p:spPr bwMode="auto">
          <a:xfrm>
            <a:off x="-1" y="262309"/>
            <a:ext cx="9483945" cy="6595691"/>
          </a:xfrm>
          <a:prstGeom prst="rect">
            <a:avLst/>
          </a:prstGeom>
          <a:noFill/>
          <a:ln w="9525">
            <a:noFill/>
            <a:miter lim="800000"/>
            <a:headEnd/>
            <a:tailEnd/>
          </a:ln>
        </p:spPr>
      </p:pic>
      <p:sp>
        <p:nvSpPr>
          <p:cNvPr id="4" name="TextBox 3"/>
          <p:cNvSpPr txBox="1"/>
          <p:nvPr/>
        </p:nvSpPr>
        <p:spPr>
          <a:xfrm>
            <a:off x="579804" y="5889416"/>
            <a:ext cx="3634328" cy="954107"/>
          </a:xfrm>
          <a:prstGeom prst="rect">
            <a:avLst/>
          </a:prstGeom>
          <a:noFill/>
        </p:spPr>
        <p:txBody>
          <a:bodyPr wrap="none" rtlCol="0">
            <a:spAutoFit/>
          </a:bodyPr>
          <a:lstStyle/>
          <a:p>
            <a:r>
              <a:rPr lang="en-US" sz="2800" b="1" dirty="0" smtClean="0">
                <a:solidFill>
                  <a:srgbClr val="FF0000"/>
                </a:solidFill>
              </a:rPr>
              <a:t>CHAPTER 8 </a:t>
            </a:r>
          </a:p>
          <a:p>
            <a:r>
              <a:rPr lang="en-US" sz="2800" b="1" dirty="0" smtClean="0">
                <a:solidFill>
                  <a:srgbClr val="FF0000"/>
                </a:solidFill>
              </a:rPr>
              <a:t>OUR DYNAMIC PLANET</a:t>
            </a:r>
            <a:endParaRPr lang="en-US" sz="2800"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457200" y="1090653"/>
            <a:ext cx="8229600" cy="5163346"/>
          </a:xfrm>
        </p:spPr>
        <p:txBody>
          <a:bodyPr>
            <a:normAutofit fontScale="92500" lnSpcReduction="20000"/>
          </a:bodyPr>
          <a:lstStyle/>
          <a:p>
            <a:pPr eaLnBrk="1" hangingPunct="1"/>
            <a:r>
              <a:rPr lang="en-US" dirty="0">
                <a:ea typeface="Times New Roman" charset="0"/>
                <a:cs typeface="Times New Roman" charset="0"/>
              </a:rPr>
              <a:t>Earth’s Magnetic Field</a:t>
            </a:r>
            <a:r>
              <a:rPr lang="en-US" dirty="0"/>
              <a:t> </a:t>
            </a:r>
          </a:p>
          <a:p>
            <a:pPr marL="1143000" lvl="2" indent="-228600" eaLnBrk="1" hangingPunct="1"/>
            <a:r>
              <a:rPr lang="en-US" sz="2800" dirty="0">
                <a:ea typeface="Times New Roman" charset="0"/>
                <a:cs typeface="Times New Roman" charset="0"/>
              </a:rPr>
              <a:t>The requirements for the core to produce Earth’s magnetic field are met in that</a:t>
            </a:r>
            <a:r>
              <a:rPr lang="en-US" sz="2800" dirty="0"/>
              <a:t> </a:t>
            </a:r>
            <a:r>
              <a:rPr lang="en-US" sz="2800" dirty="0">
                <a:ea typeface="Times New Roman" charset="0"/>
                <a:cs typeface="Times New Roman" charset="0"/>
              </a:rPr>
              <a:t>it is made of material that conducts electricity and it is mobile</a:t>
            </a:r>
          </a:p>
          <a:p>
            <a:pPr marL="1143000" lvl="2" indent="-228600" eaLnBrk="1" hangingPunct="1"/>
            <a:r>
              <a:rPr lang="en-US" sz="2800" dirty="0">
                <a:ea typeface="Times New Roman" charset="0"/>
                <a:cs typeface="Times New Roman" charset="0"/>
              </a:rPr>
              <a:t>Inner core rotates faster than the Earth’s surface and the axis of rotation is offset about 10 degrees from the Earth’s </a:t>
            </a:r>
            <a:r>
              <a:rPr lang="en-US" sz="2800" dirty="0" smtClean="0">
                <a:ea typeface="Times New Roman" charset="0"/>
                <a:cs typeface="Times New Roman" charset="0"/>
              </a:rPr>
              <a:t>poles – influences circulation patterns in the outer core, which generates electric currents</a:t>
            </a:r>
          </a:p>
          <a:p>
            <a:pPr marL="1143000" lvl="2" indent="-228600" eaLnBrk="1" hangingPunct="1"/>
            <a:r>
              <a:rPr lang="en-US" sz="2800" dirty="0" smtClean="0">
                <a:ea typeface="Times New Roman" charset="0"/>
                <a:cs typeface="Times New Roman" charset="0"/>
              </a:rPr>
              <a:t>The convective circulation generates electrical currents, which induces the magnetic field</a:t>
            </a:r>
          </a:p>
          <a:p>
            <a:pPr marL="1143000" lvl="2" indent="-228600" eaLnBrk="1" hangingPunct="1"/>
            <a:r>
              <a:rPr lang="en-US" sz="2800" dirty="0" smtClean="0">
                <a:ea typeface="Times New Roman" charset="0"/>
                <a:cs typeface="Times New Roman" charset="0"/>
              </a:rPr>
              <a:t>Geomagnetic reversal</a:t>
            </a:r>
          </a:p>
          <a:p>
            <a:pPr lvl="3"/>
            <a:r>
              <a:rPr lang="en-US" dirty="0" smtClean="0">
                <a:ea typeface="Times New Roman" charset="0"/>
                <a:cs typeface="Times New Roman" charset="0"/>
              </a:rPr>
              <a:t>Occur 9 times during the past 4 million years</a:t>
            </a:r>
          </a:p>
          <a:p>
            <a:pPr lvl="3"/>
            <a:r>
              <a:rPr lang="en-US" dirty="0" smtClean="0">
                <a:ea typeface="Times New Roman" charset="0"/>
                <a:cs typeface="Times New Roman" charset="0"/>
              </a:rPr>
              <a:t>Average period of magnetic reversal – 500,000 years </a:t>
            </a:r>
            <a:endParaRPr lang="en-US" dirty="0">
              <a:ea typeface="Times New Roman" charset="0"/>
              <a:cs typeface="Times New Roman" charset="0"/>
            </a:endParaRPr>
          </a:p>
        </p:txBody>
      </p:sp>
      <p:sp>
        <p:nvSpPr>
          <p:cNvPr id="55299" name="Rectangle 3"/>
          <p:cNvSpPr>
            <a:spLocks noChangeArrowheads="1"/>
          </p:cNvSpPr>
          <p:nvPr/>
        </p:nvSpPr>
        <p:spPr bwMode="auto">
          <a:xfrm>
            <a:off x="323850" y="0"/>
            <a:ext cx="8440738" cy="828344"/>
          </a:xfrm>
          <a:prstGeom prst="rect">
            <a:avLst/>
          </a:prstGeom>
          <a:noFill/>
          <a:ln w="9525">
            <a:noFill/>
            <a:miter lim="800000"/>
            <a:headEnd/>
            <a:tailEnd/>
          </a:ln>
        </p:spPr>
        <p:txBody>
          <a:bodyPr anchor="ctr">
            <a:prstTxWarp prst="textNoShape">
              <a:avLst/>
            </a:prstTxWarp>
          </a:bodyPr>
          <a:lstStyle/>
          <a:p>
            <a:pPr algn="ctr"/>
            <a:r>
              <a:rPr lang="en-US" sz="3600" i="1" dirty="0">
                <a:solidFill>
                  <a:schemeClr val="tx2"/>
                </a:solidFill>
                <a:latin typeface="Times New Roman" charset="0"/>
              </a:rPr>
              <a:t> </a:t>
            </a:r>
            <a:r>
              <a:rPr lang="en-US" sz="4000" b="1" dirty="0">
                <a:solidFill>
                  <a:schemeClr val="tx2"/>
                </a:solidFill>
                <a:latin typeface="Times New Roman" charset="0"/>
              </a:rPr>
              <a:t>The Core</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6178550"/>
            <a:ext cx="9144000" cy="434975"/>
          </a:xfrm>
        </p:spPr>
        <p:txBody>
          <a:bodyPr>
            <a:normAutofit fontScale="90000"/>
          </a:bodyPr>
          <a:lstStyle/>
          <a:p>
            <a:pPr algn="ctr" eaLnBrk="1" hangingPunct="1"/>
            <a:r>
              <a:rPr lang="en-US" sz="3500" b="0" i="1" dirty="0"/>
              <a:t> </a:t>
            </a:r>
            <a:r>
              <a:rPr lang="en-US" sz="2222" b="0" dirty="0"/>
              <a:t>Possible origin of Earth’s magnetic field</a:t>
            </a:r>
            <a:r>
              <a:rPr lang="en-US" sz="4000" b="0" i="1" dirty="0"/>
              <a:t> </a:t>
            </a:r>
            <a:endParaRPr lang="en-US" sz="3500" b="0" i="1" dirty="0"/>
          </a:p>
        </p:txBody>
      </p:sp>
      <p:sp>
        <p:nvSpPr>
          <p:cNvPr id="56323" name="Rectangle 3"/>
          <p:cNvSpPr>
            <a:spLocks noChangeArrowheads="1"/>
          </p:cNvSpPr>
          <p:nvPr/>
        </p:nvSpPr>
        <p:spPr bwMode="auto">
          <a:xfrm>
            <a:off x="246063" y="0"/>
            <a:ext cx="8440737" cy="773121"/>
          </a:xfrm>
          <a:prstGeom prst="rect">
            <a:avLst/>
          </a:prstGeom>
          <a:noFill/>
          <a:ln w="9525">
            <a:noFill/>
            <a:miter lim="800000"/>
            <a:headEnd/>
            <a:tailEnd/>
          </a:ln>
        </p:spPr>
        <p:txBody>
          <a:bodyPr anchor="ctr">
            <a:prstTxWarp prst="textNoShape">
              <a:avLst/>
            </a:prstTxWarp>
          </a:bodyPr>
          <a:lstStyle/>
          <a:p>
            <a:pPr algn="ctr"/>
            <a:r>
              <a:rPr lang="en-US" sz="3600" i="1" dirty="0">
                <a:solidFill>
                  <a:schemeClr val="tx2"/>
                </a:solidFill>
                <a:latin typeface="Times New Roman" charset="0"/>
              </a:rPr>
              <a:t> </a:t>
            </a:r>
            <a:r>
              <a:rPr lang="en-US" sz="4000" b="1" dirty="0">
                <a:solidFill>
                  <a:schemeClr val="tx2"/>
                </a:solidFill>
                <a:latin typeface="Times New Roman" charset="0"/>
              </a:rPr>
              <a:t>The Core</a:t>
            </a:r>
          </a:p>
        </p:txBody>
      </p:sp>
      <p:pic>
        <p:nvPicPr>
          <p:cNvPr id="56324" name="Picture 4" descr="99"/>
          <p:cNvPicPr>
            <a:picLocks noChangeAspect="1" noChangeArrowheads="1"/>
          </p:cNvPicPr>
          <p:nvPr/>
        </p:nvPicPr>
        <p:blipFill>
          <a:blip r:embed="rId2"/>
          <a:srcRect/>
          <a:stretch>
            <a:fillRect/>
          </a:stretch>
        </p:blipFill>
        <p:spPr bwMode="auto">
          <a:xfrm>
            <a:off x="813108" y="773121"/>
            <a:ext cx="7290350" cy="532606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539750" y="1214905"/>
            <a:ext cx="8229600" cy="4411663"/>
          </a:xfrm>
        </p:spPr>
        <p:txBody>
          <a:bodyPr>
            <a:normAutofit/>
          </a:bodyPr>
          <a:lstStyle/>
          <a:p>
            <a:pPr lvl="2" eaLnBrk="1" hangingPunct="1"/>
            <a:r>
              <a:rPr lang="en-US" sz="3200" dirty="0" smtClean="0">
                <a:solidFill>
                  <a:schemeClr val="tx2"/>
                </a:solidFill>
                <a:ea typeface="Times New Roman" charset="0"/>
                <a:cs typeface="Times New Roman" charset="0"/>
              </a:rPr>
              <a:t>Mantle:</a:t>
            </a:r>
          </a:p>
          <a:p>
            <a:pPr lvl="3"/>
            <a:r>
              <a:rPr lang="en-US" sz="2400" dirty="0" smtClean="0">
                <a:solidFill>
                  <a:srgbClr val="000000"/>
                </a:solidFill>
                <a:ea typeface="Times New Roman" charset="0"/>
                <a:cs typeface="Times New Roman" charset="0"/>
              </a:rPr>
              <a:t>Represents 80% of earth’s total volume</a:t>
            </a:r>
          </a:p>
          <a:p>
            <a:pPr lvl="3"/>
            <a:r>
              <a:rPr lang="en-US" sz="2400" dirty="0" smtClean="0">
                <a:solidFill>
                  <a:srgbClr val="000000"/>
                </a:solidFill>
                <a:ea typeface="Times New Roman" charset="0"/>
                <a:cs typeface="Times New Roman" charset="0"/>
              </a:rPr>
              <a:t>Rich in oxides of iron, magnesium and silicates</a:t>
            </a:r>
          </a:p>
          <a:p>
            <a:pPr lvl="3"/>
            <a:r>
              <a:rPr lang="en-US" sz="2400" dirty="0" smtClean="0">
                <a:solidFill>
                  <a:srgbClr val="000000"/>
                </a:solidFill>
                <a:ea typeface="Times New Roman" charset="0"/>
                <a:cs typeface="Times New Roman" charset="0"/>
              </a:rPr>
              <a:t>Denser and tightly packed at depth, grading to lesser densities toward the surface</a:t>
            </a:r>
          </a:p>
          <a:p>
            <a:pPr lvl="3"/>
            <a:r>
              <a:rPr lang="en-US" sz="2400" dirty="0" smtClean="0">
                <a:solidFill>
                  <a:srgbClr val="000000"/>
                </a:solidFill>
                <a:ea typeface="Times New Roman" charset="0"/>
                <a:cs typeface="Times New Roman" charset="0"/>
              </a:rPr>
              <a:t>The Gutenberg discontinuity at 2900km is the transition zone between the core and mantle</a:t>
            </a:r>
            <a:endParaRPr lang="en-US" sz="3200" dirty="0" smtClean="0">
              <a:solidFill>
                <a:srgbClr val="000000"/>
              </a:solidFill>
              <a:ea typeface="Times New Roman" charset="0"/>
              <a:cs typeface="Times New Roman" charset="0"/>
            </a:endParaRPr>
          </a:p>
          <a:p>
            <a:pPr lvl="3"/>
            <a:endParaRPr lang="en-US" dirty="0" smtClean="0">
              <a:solidFill>
                <a:schemeClr val="tx2"/>
              </a:solidFill>
              <a:ea typeface="Times New Roman" charset="0"/>
              <a:cs typeface="Times New Roman" charset="0"/>
            </a:endParaRPr>
          </a:p>
          <a:p>
            <a:pPr lvl="2" eaLnBrk="1" hangingPunct="1"/>
            <a:endParaRPr lang="en-US" sz="2800" dirty="0" smtClean="0">
              <a:solidFill>
                <a:schemeClr val="tx2"/>
              </a:solidFill>
              <a:ea typeface="Times New Roman" charset="0"/>
              <a:cs typeface="Times New Roman" charset="0"/>
            </a:endParaRPr>
          </a:p>
          <a:p>
            <a:pPr lvl="2" eaLnBrk="1" hangingPunct="1"/>
            <a:endParaRPr lang="en-US" sz="2800" dirty="0" smtClean="0">
              <a:solidFill>
                <a:schemeClr val="tx2"/>
              </a:solidFill>
              <a:ea typeface="Times New Roman" charset="0"/>
              <a:cs typeface="Times New Roman" charset="0"/>
            </a:endParaRPr>
          </a:p>
        </p:txBody>
      </p:sp>
      <p:sp>
        <p:nvSpPr>
          <p:cNvPr id="32771" name="Rectangle 3"/>
          <p:cNvSpPr>
            <a:spLocks noGrp="1" noChangeArrowheads="1"/>
          </p:cNvSpPr>
          <p:nvPr>
            <p:ph type="title"/>
          </p:nvPr>
        </p:nvSpPr>
        <p:spPr>
          <a:xfrm>
            <a:off x="703263" y="165669"/>
            <a:ext cx="8440737" cy="842150"/>
          </a:xfrm>
          <a:noFill/>
        </p:spPr>
        <p:txBody>
          <a:bodyPr anchor="ctr">
            <a:normAutofit/>
          </a:bodyPr>
          <a:lstStyle/>
          <a:p>
            <a:r>
              <a:rPr lang="en-US" sz="3600" dirty="0" smtClean="0">
                <a:solidFill>
                  <a:srgbClr val="16165D"/>
                </a:solidFill>
                <a:ea typeface="Times New Roman" charset="0"/>
                <a:cs typeface="Times New Roman" charset="0"/>
              </a:rPr>
              <a:t>Earth’s Structure and Internal Energy</a:t>
            </a:r>
            <a:endParaRPr lang="en-US" sz="3600" dirty="0">
              <a:solidFill>
                <a:srgbClr val="3333CC"/>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4093"/>
          </a:xfrm>
        </p:spPr>
        <p:txBody>
          <a:bodyPr>
            <a:normAutofit/>
          </a:bodyPr>
          <a:lstStyle/>
          <a:p>
            <a:r>
              <a:rPr lang="en-US" sz="3600" dirty="0" smtClean="0">
                <a:solidFill>
                  <a:srgbClr val="16165D"/>
                </a:solidFill>
                <a:ea typeface="Times New Roman" charset="0"/>
                <a:cs typeface="Times New Roman" charset="0"/>
              </a:rPr>
              <a:t>Earth’s Structure and Internal Energy</a:t>
            </a:r>
            <a:endParaRPr lang="en-US" sz="3600" dirty="0"/>
          </a:p>
        </p:txBody>
      </p:sp>
      <p:sp>
        <p:nvSpPr>
          <p:cNvPr id="3" name="Content Placeholder 2"/>
          <p:cNvSpPr>
            <a:spLocks noGrp="1"/>
          </p:cNvSpPr>
          <p:nvPr>
            <p:ph idx="1"/>
          </p:nvPr>
        </p:nvSpPr>
        <p:spPr>
          <a:xfrm>
            <a:off x="457200" y="1311545"/>
            <a:ext cx="8229600" cy="5314463"/>
          </a:xfrm>
        </p:spPr>
        <p:txBody>
          <a:bodyPr>
            <a:normAutofit fontScale="85000" lnSpcReduction="20000"/>
          </a:bodyPr>
          <a:lstStyle/>
          <a:p>
            <a:r>
              <a:rPr lang="en-US" dirty="0" smtClean="0">
                <a:solidFill>
                  <a:srgbClr val="FF0000"/>
                </a:solidFill>
              </a:rPr>
              <a:t>3 fairly distinct layers divide the upper mantle:</a:t>
            </a:r>
          </a:p>
          <a:p>
            <a:pPr marL="514350" indent="-514350">
              <a:buFont typeface="+mj-lt"/>
              <a:buAutoNum type="arabicPeriod"/>
            </a:pPr>
            <a:r>
              <a:rPr lang="en-US" dirty="0" smtClean="0"/>
              <a:t>The uppermost mantle, along the with the crust make up the </a:t>
            </a:r>
            <a:r>
              <a:rPr lang="en-US" i="1" dirty="0" smtClean="0">
                <a:solidFill>
                  <a:schemeClr val="tx2"/>
                </a:solidFill>
              </a:rPr>
              <a:t>lithosphere</a:t>
            </a:r>
          </a:p>
          <a:p>
            <a:pPr marL="514350" indent="-514350">
              <a:buFont typeface="+mj-lt"/>
              <a:buAutoNum type="arabicPeriod"/>
            </a:pPr>
            <a:r>
              <a:rPr lang="en-US" sz="3200" i="1" dirty="0" smtClean="0">
                <a:solidFill>
                  <a:schemeClr val="tx2"/>
                </a:solidFill>
                <a:ea typeface="Times New Roman" charset="0"/>
                <a:cs typeface="Times New Roman" charset="0"/>
              </a:rPr>
              <a:t>Asthenosphere (weak sphere)</a:t>
            </a:r>
          </a:p>
          <a:p>
            <a:pPr lvl="3"/>
            <a:r>
              <a:rPr lang="en-US" sz="2800" dirty="0">
                <a:ea typeface="Times New Roman" charset="0"/>
                <a:cs typeface="Times New Roman" charset="0"/>
              </a:rPr>
              <a:t>Beneath the lithosphere, in the upper mantle from about 70km down to 250km </a:t>
            </a:r>
          </a:p>
          <a:p>
            <a:pPr lvl="3"/>
            <a:r>
              <a:rPr lang="en-US" sz="2800" dirty="0">
                <a:ea typeface="Times New Roman" charset="0"/>
                <a:cs typeface="Times New Roman" charset="0"/>
              </a:rPr>
              <a:t>Small amount of melting in the upper portion mechanically detaches the lithosphere from the layer below allowing the lithosphere to move independently of the asthenosphere</a:t>
            </a:r>
          </a:p>
          <a:p>
            <a:pPr lvl="3"/>
            <a:r>
              <a:rPr lang="en-US" sz="2800" dirty="0">
                <a:ea typeface="Times New Roman" charset="0"/>
                <a:cs typeface="Times New Roman" charset="0"/>
              </a:rPr>
              <a:t>Least rigid region of the mantle </a:t>
            </a:r>
          </a:p>
          <a:p>
            <a:pPr lvl="3"/>
            <a:r>
              <a:rPr lang="en-US" sz="2800" dirty="0">
                <a:ea typeface="Times New Roman" charset="0"/>
                <a:cs typeface="Times New Roman" charset="0"/>
              </a:rPr>
              <a:t>About 10% of the asthenosphere is molten in asymmetrical patterns and hot </a:t>
            </a:r>
            <a:r>
              <a:rPr lang="en-US" sz="2800" dirty="0" smtClean="0">
                <a:ea typeface="Times New Roman" charset="0"/>
                <a:cs typeface="Times New Roman" charset="0"/>
              </a:rPr>
              <a:t>spots</a:t>
            </a:r>
            <a:endParaRPr lang="en-US" sz="2800" i="1" dirty="0" smtClean="0">
              <a:solidFill>
                <a:schemeClr val="tx2"/>
              </a:solidFill>
              <a:ea typeface="Times New Roman" charset="0"/>
              <a:cs typeface="Times New Roman" charset="0"/>
            </a:endParaRPr>
          </a:p>
          <a:p>
            <a:pPr marL="514350" indent="-514350">
              <a:buFont typeface="+mj-lt"/>
              <a:buAutoNum type="arabicPeriod"/>
            </a:pPr>
            <a:r>
              <a:rPr lang="en-US" i="1" dirty="0" smtClean="0">
                <a:solidFill>
                  <a:schemeClr val="tx2"/>
                </a:solidFill>
                <a:ea typeface="Times New Roman" charset="0"/>
                <a:cs typeface="Times New Roman" charset="0"/>
              </a:rPr>
              <a:t>The rest of the upper mantle</a:t>
            </a:r>
            <a:r>
              <a:rPr lang="en-US" sz="3200" i="1" dirty="0" smtClean="0">
                <a:ea typeface="Times New Roman" charset="0"/>
                <a:cs typeface="Times New Roman" charset="0"/>
              </a:rPr>
              <a:t> </a:t>
            </a:r>
          </a:p>
          <a:p>
            <a:pPr lvl="1"/>
            <a:endParaRPr lang="en-US" dirty="0" smtClean="0"/>
          </a:p>
          <a:p>
            <a:pPr lvl="1"/>
            <a:endParaRPr lang="en-US" dirty="0" smtClean="0"/>
          </a:p>
          <a:p>
            <a:pPr lvl="1"/>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2735"/>
          </a:xfrm>
        </p:spPr>
        <p:txBody>
          <a:bodyPr>
            <a:noAutofit/>
          </a:bodyPr>
          <a:lstStyle/>
          <a:p>
            <a:r>
              <a:rPr lang="en-US" sz="3600" dirty="0" smtClean="0">
                <a:solidFill>
                  <a:srgbClr val="16165D"/>
                </a:solidFill>
                <a:ea typeface="Times New Roman" charset="0"/>
                <a:cs typeface="Times New Roman" charset="0"/>
              </a:rPr>
              <a:t>Earth’s Structure and Internal Energy</a:t>
            </a:r>
            <a:endParaRPr lang="en-US" sz="3600" dirty="0"/>
          </a:p>
        </p:txBody>
      </p:sp>
      <p:sp>
        <p:nvSpPr>
          <p:cNvPr id="3" name="Content Placeholder 2"/>
          <p:cNvSpPr>
            <a:spLocks noGrp="1"/>
          </p:cNvSpPr>
          <p:nvPr>
            <p:ph idx="1"/>
          </p:nvPr>
        </p:nvSpPr>
        <p:spPr>
          <a:xfrm>
            <a:off x="0" y="1283934"/>
            <a:ext cx="8229600" cy="5000192"/>
          </a:xfrm>
        </p:spPr>
        <p:txBody>
          <a:bodyPr>
            <a:normAutofit/>
          </a:bodyPr>
          <a:lstStyle/>
          <a:p>
            <a:pPr lvl="2"/>
            <a:r>
              <a:rPr lang="en-US" sz="3200" dirty="0" smtClean="0">
                <a:ea typeface="Times New Roman" charset="0"/>
                <a:cs typeface="Times New Roman" charset="0"/>
              </a:rPr>
              <a:t>Lower Mantle </a:t>
            </a:r>
          </a:p>
          <a:p>
            <a:pPr lvl="3"/>
            <a:r>
              <a:rPr lang="en-US" sz="2800" dirty="0" smtClean="0">
                <a:ea typeface="Times New Roman" charset="0"/>
                <a:cs typeface="Times New Roman" charset="0"/>
              </a:rPr>
              <a:t>Rigid layer between the depths of 660 kilometres and 2900 kilometres </a:t>
            </a:r>
          </a:p>
          <a:p>
            <a:pPr lvl="3"/>
            <a:r>
              <a:rPr lang="en-US" sz="2800" dirty="0" smtClean="0">
                <a:ea typeface="Times New Roman" charset="0"/>
                <a:cs typeface="Times New Roman" charset="0"/>
              </a:rPr>
              <a:t>Rocks are very hot and capable of very gradual flow</a:t>
            </a:r>
          </a:p>
          <a:p>
            <a:pPr lvl="3"/>
            <a:r>
              <a:rPr lang="en-US" sz="2800" dirty="0" smtClean="0">
                <a:ea typeface="Times New Roman" charset="0"/>
                <a:cs typeface="Times New Roman" charset="0"/>
              </a:rPr>
              <a:t>Consists of olivine, iron/magnesium silicates</a:t>
            </a:r>
          </a:p>
          <a:p>
            <a:pPr lvl="3"/>
            <a:r>
              <a:rPr lang="en-US" sz="2800" dirty="0">
                <a:ea typeface="Times New Roman" charset="0"/>
                <a:cs typeface="Times New Roman" charset="0"/>
              </a:rPr>
              <a:t>A broad transition zone separates the upper mantle form the lower mantle</a:t>
            </a:r>
          </a:p>
          <a:p>
            <a:pPr marL="1371600" lvl="3" indent="0">
              <a:buNone/>
            </a:pPr>
            <a:endParaRPr lang="en-US" sz="2800" dirty="0" smtClean="0">
              <a:ea typeface="Times New Roman" charset="0"/>
              <a:cs typeface="Times New Roman" charset="0"/>
            </a:endParaRPr>
          </a:p>
          <a:p>
            <a:pPr lvl="3">
              <a:buNone/>
            </a:pPr>
            <a:r>
              <a:rPr lang="en-US" sz="2800" dirty="0" smtClean="0">
                <a:ea typeface="Times New Roman" charset="0"/>
                <a:cs typeface="Times New Roman" charset="0"/>
              </a:rPr>
              <a:t> </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0" y="952595"/>
            <a:ext cx="8229600" cy="5445491"/>
          </a:xfrm>
        </p:spPr>
        <p:txBody>
          <a:bodyPr>
            <a:normAutofit lnSpcReduction="10000"/>
          </a:bodyPr>
          <a:lstStyle/>
          <a:p>
            <a:pPr lvl="2" eaLnBrk="1" hangingPunct="1"/>
            <a:r>
              <a:rPr lang="en-US" sz="3200" dirty="0" smtClean="0">
                <a:solidFill>
                  <a:schemeClr val="tx2"/>
                </a:solidFill>
                <a:ea typeface="Times New Roman" charset="0"/>
                <a:cs typeface="Times New Roman" charset="0"/>
              </a:rPr>
              <a:t>Lithosphere &amp; crust (</a:t>
            </a:r>
            <a:r>
              <a:rPr lang="en-US" sz="3200" dirty="0">
                <a:solidFill>
                  <a:schemeClr val="tx2"/>
                </a:solidFill>
                <a:ea typeface="Times New Roman" charset="0"/>
                <a:cs typeface="Times New Roman" charset="0"/>
              </a:rPr>
              <a:t>rock sphere)</a:t>
            </a:r>
            <a:r>
              <a:rPr lang="en-US" sz="3200" dirty="0">
                <a:ea typeface="Times New Roman" charset="0"/>
                <a:cs typeface="Times New Roman" charset="0"/>
              </a:rPr>
              <a:t> </a:t>
            </a:r>
          </a:p>
          <a:p>
            <a:pPr lvl="3" eaLnBrk="1" hangingPunct="1"/>
            <a:r>
              <a:rPr lang="en-US" sz="2800" dirty="0">
                <a:ea typeface="Times New Roman" charset="0"/>
                <a:cs typeface="Times New Roman" charset="0"/>
              </a:rPr>
              <a:t>Earth’s outermost </a:t>
            </a:r>
            <a:r>
              <a:rPr lang="en-US" sz="2800" dirty="0" smtClean="0">
                <a:ea typeface="Times New Roman" charset="0"/>
                <a:cs typeface="Times New Roman" charset="0"/>
              </a:rPr>
              <a:t>layer, represents only 0.1% of the Earth’s mass</a:t>
            </a:r>
          </a:p>
          <a:p>
            <a:pPr lvl="3" eaLnBrk="1" hangingPunct="1"/>
            <a:r>
              <a:rPr lang="en-US" sz="2800" dirty="0">
                <a:ea typeface="Times New Roman" charset="0"/>
                <a:cs typeface="Times New Roman" charset="0"/>
              </a:rPr>
              <a:t>Consists of the crust and uppermost </a:t>
            </a:r>
            <a:r>
              <a:rPr lang="en-US" sz="2800" dirty="0" smtClean="0">
                <a:ea typeface="Times New Roman" charset="0"/>
                <a:cs typeface="Times New Roman" charset="0"/>
              </a:rPr>
              <a:t>mantle</a:t>
            </a:r>
          </a:p>
          <a:p>
            <a:pPr lvl="4"/>
            <a:r>
              <a:rPr lang="en-US" sz="2353" dirty="0" smtClean="0">
                <a:ea typeface="Times New Roman" charset="0"/>
                <a:cs typeface="Times New Roman" charset="0"/>
              </a:rPr>
              <a:t>Boundary between the crust and high-velocity lithospheric upper mantle is called the </a:t>
            </a:r>
            <a:r>
              <a:rPr lang="en-US" sz="2353" dirty="0" err="1" smtClean="0">
                <a:ea typeface="Times New Roman" charset="0"/>
                <a:cs typeface="Times New Roman" charset="0"/>
              </a:rPr>
              <a:t>Mohorovicic</a:t>
            </a:r>
            <a:r>
              <a:rPr lang="en-US" sz="2353" dirty="0" smtClean="0">
                <a:ea typeface="Times New Roman" charset="0"/>
                <a:cs typeface="Times New Roman" charset="0"/>
              </a:rPr>
              <a:t> discontinuity </a:t>
            </a:r>
            <a:endParaRPr lang="en-US" sz="2353" dirty="0">
              <a:ea typeface="Times New Roman" charset="0"/>
              <a:cs typeface="Times New Roman" charset="0"/>
            </a:endParaRPr>
          </a:p>
          <a:p>
            <a:pPr lvl="3" eaLnBrk="1" hangingPunct="1"/>
            <a:r>
              <a:rPr lang="en-US" sz="2800" dirty="0">
                <a:ea typeface="Times New Roman" charset="0"/>
                <a:cs typeface="Times New Roman" charset="0"/>
              </a:rPr>
              <a:t>Relatively cool, rigid shell </a:t>
            </a:r>
            <a:endParaRPr lang="en-US" sz="2800" dirty="0" smtClean="0">
              <a:ea typeface="Times New Roman" charset="0"/>
              <a:cs typeface="Times New Roman" charset="0"/>
            </a:endParaRPr>
          </a:p>
          <a:p>
            <a:pPr lvl="3" eaLnBrk="1" hangingPunct="1"/>
            <a:r>
              <a:rPr lang="en-US" sz="2800" dirty="0" smtClean="0">
                <a:ea typeface="Times New Roman" charset="0"/>
                <a:cs typeface="Times New Roman" charset="0"/>
              </a:rPr>
              <a:t>Crustal thickness beneath mountain masses ~ 50 - 60km; beneath continental interiors – 30km; oceanic crusts averages 5km</a:t>
            </a:r>
          </a:p>
          <a:p>
            <a:pPr lvl="3" eaLnBrk="1" hangingPunct="1"/>
            <a:r>
              <a:rPr lang="en-US" sz="2800" dirty="0" smtClean="0">
                <a:ea typeface="Times New Roman" charset="0"/>
                <a:cs typeface="Times New Roman" charset="0"/>
              </a:rPr>
              <a:t> crust consists of continental and oceanic </a:t>
            </a:r>
            <a:endParaRPr lang="en-US" sz="2800" dirty="0">
              <a:ea typeface="Times New Roman" charset="0"/>
              <a:cs typeface="Times New Roman" charset="0"/>
            </a:endParaRPr>
          </a:p>
        </p:txBody>
      </p:sp>
      <p:sp>
        <p:nvSpPr>
          <p:cNvPr id="30723" name="Rectangle 3"/>
          <p:cNvSpPr>
            <a:spLocks noGrp="1" noChangeArrowheads="1"/>
          </p:cNvSpPr>
          <p:nvPr>
            <p:ph type="title"/>
          </p:nvPr>
        </p:nvSpPr>
        <p:spPr>
          <a:xfrm>
            <a:off x="703263" y="0"/>
            <a:ext cx="8440737" cy="757278"/>
          </a:xfrm>
          <a:noFill/>
        </p:spPr>
        <p:txBody>
          <a:bodyPr anchor="ctr">
            <a:normAutofit/>
          </a:bodyPr>
          <a:lstStyle/>
          <a:p>
            <a:r>
              <a:rPr lang="en-US" sz="3200" dirty="0" smtClean="0">
                <a:solidFill>
                  <a:srgbClr val="16165D"/>
                </a:solidFill>
                <a:ea typeface="Times New Roman" charset="0"/>
                <a:cs typeface="Times New Roman" charset="0"/>
              </a:rPr>
              <a:t>Earth in Cross Section</a:t>
            </a:r>
            <a:endParaRPr lang="en-US" sz="35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0"/>
            <a:ext cx="7772400" cy="762000"/>
          </a:xfrm>
        </p:spPr>
        <p:txBody>
          <a:bodyPr/>
          <a:lstStyle/>
          <a:p>
            <a:pPr algn="l" eaLnBrk="1" hangingPunct="1"/>
            <a:r>
              <a:rPr lang="en-US">
                <a:solidFill>
                  <a:srgbClr val="16165D"/>
                </a:solidFill>
                <a:ea typeface="ＭＳ Ｐゴシック" charset="-128"/>
                <a:cs typeface="ＭＳ Ｐゴシック" charset="-128"/>
              </a:rPr>
              <a:t>Earth’s Interior</a:t>
            </a:r>
          </a:p>
        </p:txBody>
      </p:sp>
      <p:sp>
        <p:nvSpPr>
          <p:cNvPr id="44035" name="Text Box 6"/>
          <p:cNvSpPr txBox="1">
            <a:spLocks noChangeArrowheads="1"/>
          </p:cNvSpPr>
          <p:nvPr/>
        </p:nvSpPr>
        <p:spPr bwMode="auto">
          <a:xfrm>
            <a:off x="2847975" y="6210300"/>
            <a:ext cx="1019175" cy="336550"/>
          </a:xfrm>
          <a:prstGeom prst="rect">
            <a:avLst/>
          </a:prstGeom>
          <a:solidFill>
            <a:schemeClr val="bg1"/>
          </a:solidFill>
          <a:ln w="9525">
            <a:noFill/>
            <a:miter lim="800000"/>
            <a:headEnd/>
            <a:tailEnd/>
          </a:ln>
        </p:spPr>
        <p:txBody>
          <a:bodyPr wrap="none">
            <a:prstTxWarp prst="textNoShape">
              <a:avLst/>
            </a:prstTxWarp>
            <a:spAutoFit/>
          </a:bodyPr>
          <a:lstStyle/>
          <a:p>
            <a:r>
              <a:rPr lang="en-US"/>
              <a:t>Figure 8.2</a:t>
            </a:r>
          </a:p>
        </p:txBody>
      </p:sp>
      <p:pic>
        <p:nvPicPr>
          <p:cNvPr id="44036" name="Picture 5" descr="EG6_Figure_08_02b-L"/>
          <p:cNvPicPr>
            <a:picLocks noChangeAspect="1" noChangeArrowheads="1"/>
          </p:cNvPicPr>
          <p:nvPr/>
        </p:nvPicPr>
        <p:blipFill>
          <a:blip r:embed="rId3"/>
          <a:srcRect/>
          <a:stretch>
            <a:fillRect/>
          </a:stretch>
        </p:blipFill>
        <p:spPr bwMode="auto">
          <a:xfrm>
            <a:off x="4052888" y="36513"/>
            <a:ext cx="4900612" cy="6583362"/>
          </a:xfrm>
          <a:prstGeom prst="rect">
            <a:avLst/>
          </a:prstGeom>
          <a:noFill/>
          <a:ln w="9525">
            <a:noFill/>
            <a:miter lim="800000"/>
            <a:headEnd/>
            <a:tailEnd/>
          </a:ln>
        </p:spPr>
      </p:pic>
      <p:sp>
        <p:nvSpPr>
          <p:cNvPr id="44037"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4038"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4598"/>
          </a:xfrm>
        </p:spPr>
        <p:txBody>
          <a:bodyPr>
            <a:normAutofit fontScale="90000"/>
          </a:bodyPr>
          <a:lstStyle/>
          <a:p>
            <a:r>
              <a:rPr lang="en-US" dirty="0" smtClean="0">
                <a:solidFill>
                  <a:srgbClr val="16165D"/>
                </a:solidFill>
                <a:ea typeface="Times New Roman" charset="0"/>
                <a:cs typeface="Times New Roman" charset="0"/>
              </a:rPr>
              <a:t>Earth’s Structure and Internal Energy</a:t>
            </a:r>
            <a:endParaRPr lang="en-US" dirty="0"/>
          </a:p>
        </p:txBody>
      </p:sp>
      <p:sp>
        <p:nvSpPr>
          <p:cNvPr id="3" name="Content Placeholder 2"/>
          <p:cNvSpPr>
            <a:spLocks noGrp="1"/>
          </p:cNvSpPr>
          <p:nvPr>
            <p:ph idx="1"/>
          </p:nvPr>
        </p:nvSpPr>
        <p:spPr>
          <a:xfrm>
            <a:off x="457200" y="1297739"/>
            <a:ext cx="8229600" cy="4525963"/>
          </a:xfrm>
        </p:spPr>
        <p:txBody>
          <a:bodyPr>
            <a:normAutofit lnSpcReduction="10000"/>
          </a:bodyPr>
          <a:lstStyle/>
          <a:p>
            <a:r>
              <a:rPr lang="en-US" dirty="0" smtClean="0"/>
              <a:t>Continental crust</a:t>
            </a:r>
          </a:p>
          <a:p>
            <a:pPr lvl="1"/>
            <a:r>
              <a:rPr lang="en-US" dirty="0" smtClean="0"/>
              <a:t>Predominantly igneous rock – granite</a:t>
            </a:r>
          </a:p>
          <a:p>
            <a:pPr lvl="1"/>
            <a:r>
              <a:rPr lang="en-US" dirty="0" smtClean="0"/>
              <a:t>Low density – 2.7 g/cm</a:t>
            </a:r>
            <a:r>
              <a:rPr lang="en-US" baseline="30000" dirty="0" smtClean="0"/>
              <a:t>3</a:t>
            </a:r>
          </a:p>
          <a:p>
            <a:pPr lvl="1"/>
            <a:r>
              <a:rPr lang="en-US" dirty="0" smtClean="0"/>
              <a:t> SIAL – silica and aluminum</a:t>
            </a:r>
          </a:p>
          <a:p>
            <a:pPr lvl="2"/>
            <a:r>
              <a:rPr lang="en-US" dirty="0"/>
              <a:t>p</a:t>
            </a:r>
            <a:r>
              <a:rPr lang="en-US" dirty="0" smtClean="0"/>
              <a:t>otassium, sodium, calcium</a:t>
            </a:r>
          </a:p>
          <a:p>
            <a:r>
              <a:rPr lang="en-US" dirty="0" smtClean="0"/>
              <a:t>Oceanic crust</a:t>
            </a:r>
          </a:p>
          <a:p>
            <a:pPr lvl="1"/>
            <a:r>
              <a:rPr lang="en-US" dirty="0" smtClean="0"/>
              <a:t>Predominantly basalt</a:t>
            </a:r>
          </a:p>
          <a:p>
            <a:pPr lvl="1"/>
            <a:r>
              <a:rPr lang="en-US" dirty="0" smtClean="0"/>
              <a:t>Denser than continental crust - 3.0 g/cm</a:t>
            </a:r>
            <a:r>
              <a:rPr lang="en-US" baseline="30000" dirty="0" smtClean="0"/>
              <a:t>3</a:t>
            </a:r>
          </a:p>
          <a:p>
            <a:pPr lvl="1"/>
            <a:r>
              <a:rPr lang="en-US" dirty="0" smtClean="0"/>
              <a:t> SIMA – silica and magnesium &amp; iron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p:cNvSpPr txBox="1">
            <a:spLocks noChangeArrowheads="1"/>
          </p:cNvSpPr>
          <p:nvPr/>
        </p:nvSpPr>
        <p:spPr bwMode="auto">
          <a:xfrm>
            <a:off x="8078788" y="6159500"/>
            <a:ext cx="1019175" cy="290513"/>
          </a:xfrm>
          <a:prstGeom prst="rect">
            <a:avLst/>
          </a:prstGeom>
          <a:noFill/>
          <a:ln w="9525">
            <a:noFill/>
            <a:miter lim="800000"/>
            <a:headEnd/>
            <a:tailEnd/>
          </a:ln>
        </p:spPr>
        <p:txBody>
          <a:bodyPr wrap="none" tIns="0">
            <a:prstTxWarp prst="textNoShape">
              <a:avLst/>
            </a:prstTxWarp>
            <a:spAutoFit/>
          </a:bodyPr>
          <a:lstStyle/>
          <a:p>
            <a:r>
              <a:rPr lang="en-US"/>
              <a:t>Figure 8.2</a:t>
            </a:r>
          </a:p>
        </p:txBody>
      </p:sp>
      <p:sp>
        <p:nvSpPr>
          <p:cNvPr id="46083" name="Rectangle 5"/>
          <p:cNvSpPr>
            <a:spLocks noChangeArrowheads="1"/>
          </p:cNvSpPr>
          <p:nvPr/>
        </p:nvSpPr>
        <p:spPr bwMode="auto">
          <a:xfrm>
            <a:off x="685800" y="0"/>
            <a:ext cx="7772400" cy="762000"/>
          </a:xfrm>
          <a:prstGeom prst="rect">
            <a:avLst/>
          </a:prstGeom>
          <a:noFill/>
          <a:ln w="9525">
            <a:noFill/>
            <a:miter lim="800000"/>
            <a:headEnd/>
            <a:tailEnd/>
          </a:ln>
        </p:spPr>
        <p:txBody>
          <a:bodyPr anchor="ctr">
            <a:prstTxWarp prst="textNoShape">
              <a:avLst/>
            </a:prstTxWarp>
          </a:bodyPr>
          <a:lstStyle/>
          <a:p>
            <a:pPr algn="ctr"/>
            <a:r>
              <a:rPr lang="en-US" sz="4400" b="1" i="1" dirty="0">
                <a:solidFill>
                  <a:srgbClr val="16165D"/>
                </a:solidFill>
              </a:rPr>
              <a:t>Earth’s Interior</a:t>
            </a:r>
          </a:p>
        </p:txBody>
      </p:sp>
      <p:pic>
        <p:nvPicPr>
          <p:cNvPr id="46084" name="Picture 5" descr="EG6_Figure_08_02c-L"/>
          <p:cNvPicPr>
            <a:picLocks noChangeAspect="1" noChangeArrowheads="1"/>
          </p:cNvPicPr>
          <p:nvPr/>
        </p:nvPicPr>
        <p:blipFill>
          <a:blip r:embed="rId3"/>
          <a:srcRect/>
          <a:stretch>
            <a:fillRect/>
          </a:stretch>
        </p:blipFill>
        <p:spPr bwMode="auto">
          <a:xfrm>
            <a:off x="1360488" y="654050"/>
            <a:ext cx="6423025" cy="5938838"/>
          </a:xfrm>
          <a:prstGeom prst="rect">
            <a:avLst/>
          </a:prstGeom>
          <a:noFill/>
          <a:ln w="9525">
            <a:noFill/>
            <a:miter lim="800000"/>
            <a:headEnd/>
            <a:tailEnd/>
          </a:ln>
        </p:spPr>
      </p:pic>
      <p:sp>
        <p:nvSpPr>
          <p:cNvPr id="46085"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46086"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685800" y="180975"/>
            <a:ext cx="7772400" cy="762000"/>
          </a:xfrm>
        </p:spPr>
        <p:txBody>
          <a:bodyPr/>
          <a:lstStyle/>
          <a:p>
            <a:pPr eaLnBrk="1" hangingPunct="1"/>
            <a:r>
              <a:rPr lang="en-US" dirty="0">
                <a:ea typeface="ＭＳ Ｐゴシック" charset="-128"/>
                <a:cs typeface="ＭＳ Ｐゴシック" charset="-128"/>
              </a:rPr>
              <a:t>Core to Crust</a:t>
            </a:r>
          </a:p>
        </p:txBody>
      </p:sp>
      <p:sp>
        <p:nvSpPr>
          <p:cNvPr id="48131" name="Text Box 4"/>
          <p:cNvSpPr txBox="1">
            <a:spLocks noChangeArrowheads="1"/>
          </p:cNvSpPr>
          <p:nvPr/>
        </p:nvSpPr>
        <p:spPr bwMode="auto">
          <a:xfrm>
            <a:off x="8021638" y="6232525"/>
            <a:ext cx="1019175" cy="336550"/>
          </a:xfrm>
          <a:prstGeom prst="rect">
            <a:avLst/>
          </a:prstGeom>
          <a:noFill/>
          <a:ln w="9525">
            <a:noFill/>
            <a:miter lim="800000"/>
            <a:headEnd/>
            <a:tailEnd/>
          </a:ln>
        </p:spPr>
        <p:txBody>
          <a:bodyPr wrap="none">
            <a:prstTxWarp prst="textNoShape">
              <a:avLst/>
            </a:prstTxWarp>
            <a:spAutoFit/>
          </a:bodyPr>
          <a:lstStyle/>
          <a:p>
            <a:r>
              <a:rPr lang="en-US"/>
              <a:t>Figure 8.3</a:t>
            </a:r>
          </a:p>
        </p:txBody>
      </p:sp>
      <p:pic>
        <p:nvPicPr>
          <p:cNvPr id="48132" name="Picture 5" descr="EG6_Figure_08_03-L"/>
          <p:cNvPicPr>
            <a:picLocks noChangeAspect="1" noChangeArrowheads="1"/>
          </p:cNvPicPr>
          <p:nvPr/>
        </p:nvPicPr>
        <p:blipFill>
          <a:blip r:embed="rId3"/>
          <a:srcRect/>
          <a:stretch>
            <a:fillRect/>
          </a:stretch>
        </p:blipFill>
        <p:spPr bwMode="auto">
          <a:xfrm>
            <a:off x="0" y="942975"/>
            <a:ext cx="9206274" cy="4635625"/>
          </a:xfrm>
          <a:prstGeom prst="rect">
            <a:avLst/>
          </a:prstGeom>
          <a:noFill/>
          <a:ln w="9525">
            <a:noFill/>
            <a:miter lim="800000"/>
            <a:headEnd/>
            <a:tailEnd/>
          </a:ln>
        </p:spPr>
      </p:pic>
      <p:sp>
        <p:nvSpPr>
          <p:cNvPr id="6" name="TextBox 5"/>
          <p:cNvSpPr txBox="1"/>
          <p:nvPr/>
        </p:nvSpPr>
        <p:spPr>
          <a:xfrm>
            <a:off x="244045" y="5861189"/>
            <a:ext cx="8542322" cy="707886"/>
          </a:xfrm>
          <a:prstGeom prst="rect">
            <a:avLst/>
          </a:prstGeom>
          <a:noFill/>
        </p:spPr>
        <p:txBody>
          <a:bodyPr wrap="none" rtlCol="0">
            <a:spAutoFit/>
          </a:bodyPr>
          <a:lstStyle/>
          <a:p>
            <a:r>
              <a:rPr lang="en-US" sz="2000" dirty="0" smtClean="0"/>
              <a:t>Surface map, using the distance from St. John’s to Prince Rupert, to compare the</a:t>
            </a:r>
          </a:p>
          <a:p>
            <a:r>
              <a:rPr lang="en-US" sz="2000" dirty="0" smtClean="0"/>
              <a:t>Distance from Earth’s centre to the surface - 6370 km</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EG6_CO_08b-L"/>
          <p:cNvPicPr>
            <a:picLocks noChangeAspect="1" noChangeArrowheads="1"/>
          </p:cNvPicPr>
          <p:nvPr/>
        </p:nvPicPr>
        <p:blipFill>
          <a:blip r:embed="rId3"/>
          <a:srcRect/>
          <a:stretch>
            <a:fillRect/>
          </a:stretch>
        </p:blipFill>
        <p:spPr bwMode="auto">
          <a:xfrm>
            <a:off x="417513" y="0"/>
            <a:ext cx="8307387" cy="6864350"/>
          </a:xfrm>
          <a:prstGeom prst="rect">
            <a:avLst/>
          </a:prstGeom>
          <a:noFill/>
          <a:ln w="9525">
            <a:noFill/>
            <a:miter lim="800000"/>
            <a:headEnd/>
            <a:tailEnd/>
          </a:ln>
        </p:spPr>
      </p:pic>
      <p:sp>
        <p:nvSpPr>
          <p:cNvPr id="3" name="TextBox 2"/>
          <p:cNvSpPr txBox="1"/>
          <p:nvPr/>
        </p:nvSpPr>
        <p:spPr>
          <a:xfrm>
            <a:off x="632420" y="165669"/>
            <a:ext cx="8092480" cy="1200328"/>
          </a:xfrm>
          <a:prstGeom prst="rect">
            <a:avLst/>
          </a:prstGeom>
          <a:noFill/>
        </p:spPr>
        <p:txBody>
          <a:bodyPr wrap="none" rtlCol="0">
            <a:spAutoFit/>
          </a:bodyPr>
          <a:lstStyle/>
          <a:p>
            <a:pPr algn="ctr"/>
            <a:r>
              <a:rPr lang="en-US" sz="2400" b="1" dirty="0" smtClean="0"/>
              <a:t>OUR DYNAMIC PLANET: both endogenic and exogenic systems </a:t>
            </a:r>
          </a:p>
          <a:p>
            <a:pPr algn="ctr"/>
            <a:r>
              <a:rPr lang="en-US" sz="2400" b="1" dirty="0" smtClean="0"/>
              <a:t>operate on and within Earth giving rise to our landscapes </a:t>
            </a:r>
          </a:p>
          <a:p>
            <a:pPr algn="ctr"/>
            <a:r>
              <a:rPr lang="en-US" sz="2400" b="1" dirty="0" smtClean="0"/>
              <a:t>as we see it today</a:t>
            </a:r>
            <a:endParaRPr lang="en-US" sz="2400" b="1"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04800" y="-152400"/>
            <a:ext cx="7772400" cy="2667000"/>
          </a:xfrm>
        </p:spPr>
        <p:txBody>
          <a:bodyPr/>
          <a:lstStyle/>
          <a:p>
            <a:pPr algn="l" eaLnBrk="1" hangingPunct="1"/>
            <a:r>
              <a:rPr lang="en-US" dirty="0">
                <a:solidFill>
                  <a:srgbClr val="16165D"/>
                </a:solidFill>
                <a:ea typeface="ＭＳ Ｐゴシック" charset="-128"/>
                <a:cs typeface="ＭＳ Ｐゴシック" charset="-128"/>
              </a:rPr>
              <a:t>Isostatic </a:t>
            </a:r>
            <a:br>
              <a:rPr lang="en-US" dirty="0">
                <a:solidFill>
                  <a:srgbClr val="16165D"/>
                </a:solidFill>
                <a:ea typeface="ＭＳ Ｐゴシック" charset="-128"/>
                <a:cs typeface="ＭＳ Ｐゴシック" charset="-128"/>
              </a:rPr>
            </a:br>
            <a:r>
              <a:rPr lang="en-US" dirty="0" smtClean="0">
                <a:solidFill>
                  <a:srgbClr val="16165D"/>
                </a:solidFill>
                <a:ea typeface="ＭＳ Ｐゴシック" charset="-128"/>
                <a:cs typeface="ＭＳ Ｐゴシック" charset="-128"/>
              </a:rPr>
              <a:t>Adjustment</a:t>
            </a:r>
            <a:br>
              <a:rPr lang="en-US" dirty="0" smtClean="0">
                <a:solidFill>
                  <a:srgbClr val="16165D"/>
                </a:solidFill>
                <a:ea typeface="ＭＳ Ｐゴシック" charset="-128"/>
                <a:cs typeface="ＭＳ Ｐゴシック" charset="-128"/>
              </a:rPr>
            </a:br>
            <a:r>
              <a:rPr lang="en-US" dirty="0" smtClean="0">
                <a:solidFill>
                  <a:srgbClr val="16165D"/>
                </a:solidFill>
                <a:ea typeface="ＭＳ Ｐゴシック" charset="-128"/>
                <a:cs typeface="ＭＳ Ｐゴシック" charset="-128"/>
              </a:rPr>
              <a:t>of the Crust</a:t>
            </a:r>
            <a:endParaRPr lang="en-US" dirty="0">
              <a:solidFill>
                <a:srgbClr val="16165D"/>
              </a:solidFill>
              <a:ea typeface="ＭＳ Ｐゴシック" charset="-128"/>
              <a:cs typeface="ＭＳ Ｐゴシック" charset="-128"/>
            </a:endParaRPr>
          </a:p>
        </p:txBody>
      </p:sp>
      <p:sp>
        <p:nvSpPr>
          <p:cNvPr id="50179" name="Text Box 4"/>
          <p:cNvSpPr txBox="1">
            <a:spLocks noChangeArrowheads="1"/>
          </p:cNvSpPr>
          <p:nvPr/>
        </p:nvSpPr>
        <p:spPr bwMode="auto">
          <a:xfrm>
            <a:off x="8021638" y="6243638"/>
            <a:ext cx="1019175" cy="336550"/>
          </a:xfrm>
          <a:prstGeom prst="rect">
            <a:avLst/>
          </a:prstGeom>
          <a:noFill/>
          <a:ln w="9525">
            <a:noFill/>
            <a:miter lim="800000"/>
            <a:headEnd/>
            <a:tailEnd/>
          </a:ln>
        </p:spPr>
        <p:txBody>
          <a:bodyPr wrap="none">
            <a:prstTxWarp prst="textNoShape">
              <a:avLst/>
            </a:prstTxWarp>
            <a:spAutoFit/>
          </a:bodyPr>
          <a:lstStyle/>
          <a:p>
            <a:r>
              <a:rPr lang="en-US"/>
              <a:t>Figure 8.4</a:t>
            </a:r>
          </a:p>
        </p:txBody>
      </p:sp>
      <p:pic>
        <p:nvPicPr>
          <p:cNvPr id="50180" name="Picture 5" descr="EG6_Figure_08_04-L"/>
          <p:cNvPicPr>
            <a:picLocks noChangeAspect="1" noChangeArrowheads="1"/>
          </p:cNvPicPr>
          <p:nvPr/>
        </p:nvPicPr>
        <p:blipFill>
          <a:blip r:embed="rId3"/>
          <a:srcRect/>
          <a:stretch>
            <a:fillRect/>
          </a:stretch>
        </p:blipFill>
        <p:spPr bwMode="auto">
          <a:xfrm>
            <a:off x="3552825" y="80962"/>
            <a:ext cx="3985429" cy="7077333"/>
          </a:xfrm>
          <a:prstGeom prst="rect">
            <a:avLst/>
          </a:prstGeom>
          <a:noFill/>
          <a:ln w="9525">
            <a:noFill/>
            <a:miter lim="800000"/>
            <a:headEnd/>
            <a:tailEnd/>
          </a:ln>
        </p:spPr>
      </p:pic>
      <p:sp>
        <p:nvSpPr>
          <p:cNvPr id="50181"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0182"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7" name="TextBox 6"/>
          <p:cNvSpPr txBox="1"/>
          <p:nvPr/>
        </p:nvSpPr>
        <p:spPr>
          <a:xfrm>
            <a:off x="304800" y="2250335"/>
            <a:ext cx="3353026" cy="1384995"/>
          </a:xfrm>
          <a:prstGeom prst="rect">
            <a:avLst/>
          </a:prstGeom>
          <a:noFill/>
        </p:spPr>
        <p:txBody>
          <a:bodyPr wrap="none" rtlCol="0">
            <a:spAutoFit/>
          </a:bodyPr>
          <a:lstStyle/>
          <a:p>
            <a:r>
              <a:rPr lang="en-US" sz="2800" dirty="0" smtClean="0"/>
              <a:t>Explains the vertical</a:t>
            </a:r>
          </a:p>
          <a:p>
            <a:r>
              <a:rPr lang="en-US" sz="2800" dirty="0"/>
              <a:t>m</a:t>
            </a:r>
            <a:r>
              <a:rPr lang="en-US" sz="2800" dirty="0" smtClean="0"/>
              <a:t>ovements of Earth’s</a:t>
            </a:r>
          </a:p>
          <a:p>
            <a:r>
              <a:rPr lang="en-US" sz="2800" dirty="0" smtClean="0"/>
              <a:t>crust</a:t>
            </a:r>
            <a:endParaRPr lang="en-US" sz="2800" dirty="0"/>
          </a:p>
        </p:txBody>
      </p:sp>
      <p:sp>
        <p:nvSpPr>
          <p:cNvPr id="8" name="TextBox 7"/>
          <p:cNvSpPr txBox="1"/>
          <p:nvPr/>
        </p:nvSpPr>
        <p:spPr>
          <a:xfrm>
            <a:off x="228600" y="5148893"/>
            <a:ext cx="3837709" cy="830997"/>
          </a:xfrm>
          <a:prstGeom prst="rect">
            <a:avLst/>
          </a:prstGeom>
          <a:noFill/>
        </p:spPr>
        <p:txBody>
          <a:bodyPr wrap="none" rtlCol="0">
            <a:spAutoFit/>
          </a:bodyPr>
          <a:lstStyle/>
          <a:p>
            <a:r>
              <a:rPr lang="en-US" sz="2400" dirty="0" smtClean="0"/>
              <a:t>Portions of the Sierra Nevada</a:t>
            </a:r>
          </a:p>
          <a:p>
            <a:r>
              <a:rPr lang="en-US" sz="2400" dirty="0" smtClean="0"/>
              <a:t>Batholith of western U.S.</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76200"/>
            <a:ext cx="3276600" cy="1447800"/>
          </a:xfrm>
        </p:spPr>
        <p:txBody>
          <a:bodyPr/>
          <a:lstStyle/>
          <a:p>
            <a:pPr algn="l" eaLnBrk="1" hangingPunct="1"/>
            <a:r>
              <a:rPr lang="en-US" dirty="0">
                <a:solidFill>
                  <a:srgbClr val="16165D"/>
                </a:solidFill>
                <a:ea typeface="ＭＳ Ｐゴシック" charset="-128"/>
                <a:cs typeface="ＭＳ Ｐゴシック" charset="-128"/>
              </a:rPr>
              <a:t>The Geologic Cycle</a:t>
            </a:r>
          </a:p>
        </p:txBody>
      </p:sp>
      <p:sp>
        <p:nvSpPr>
          <p:cNvPr id="54275" name="Text Box 4"/>
          <p:cNvSpPr txBox="1">
            <a:spLocks noChangeArrowheads="1"/>
          </p:cNvSpPr>
          <p:nvPr/>
        </p:nvSpPr>
        <p:spPr bwMode="auto">
          <a:xfrm>
            <a:off x="0" y="6048375"/>
            <a:ext cx="1019175" cy="336550"/>
          </a:xfrm>
          <a:prstGeom prst="rect">
            <a:avLst/>
          </a:prstGeom>
          <a:solidFill>
            <a:schemeClr val="bg1"/>
          </a:solidFill>
          <a:ln w="9525">
            <a:noFill/>
            <a:miter lim="800000"/>
            <a:headEnd/>
            <a:tailEnd/>
          </a:ln>
        </p:spPr>
        <p:txBody>
          <a:bodyPr wrap="none">
            <a:prstTxWarp prst="textNoShape">
              <a:avLst/>
            </a:prstTxWarp>
            <a:spAutoFit/>
          </a:bodyPr>
          <a:lstStyle/>
          <a:p>
            <a:r>
              <a:rPr lang="en-US"/>
              <a:t>Figure 8.5</a:t>
            </a:r>
          </a:p>
        </p:txBody>
      </p:sp>
      <p:pic>
        <p:nvPicPr>
          <p:cNvPr id="54276" name="Picture 5" descr="EG6_Figure_08_05-L"/>
          <p:cNvPicPr>
            <a:picLocks noChangeAspect="1" noChangeArrowheads="1"/>
          </p:cNvPicPr>
          <p:nvPr/>
        </p:nvPicPr>
        <p:blipFill>
          <a:blip r:embed="rId3"/>
          <a:srcRect/>
          <a:stretch>
            <a:fillRect/>
          </a:stretch>
        </p:blipFill>
        <p:spPr bwMode="auto">
          <a:xfrm>
            <a:off x="3063116" y="-76200"/>
            <a:ext cx="6080884" cy="7082343"/>
          </a:xfrm>
          <a:prstGeom prst="rect">
            <a:avLst/>
          </a:prstGeom>
          <a:noFill/>
          <a:ln w="9525">
            <a:noFill/>
            <a:miter lim="800000"/>
            <a:headEnd/>
            <a:tailEnd/>
          </a:ln>
        </p:spPr>
      </p:pic>
      <p:sp>
        <p:nvSpPr>
          <p:cNvPr id="54277"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4278"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7" name="TextBox 6"/>
          <p:cNvSpPr txBox="1"/>
          <p:nvPr/>
        </p:nvSpPr>
        <p:spPr>
          <a:xfrm>
            <a:off x="228600" y="2015638"/>
            <a:ext cx="2807580" cy="2246769"/>
          </a:xfrm>
          <a:prstGeom prst="rect">
            <a:avLst/>
          </a:prstGeom>
          <a:noFill/>
        </p:spPr>
        <p:txBody>
          <a:bodyPr wrap="none" rtlCol="0">
            <a:spAutoFit/>
          </a:bodyPr>
          <a:lstStyle/>
          <a:p>
            <a:r>
              <a:rPr lang="en-US" sz="2800" dirty="0" smtClean="0"/>
              <a:t>Exogenic system</a:t>
            </a:r>
          </a:p>
          <a:p>
            <a:r>
              <a:rPr lang="en-US" sz="2800" dirty="0" smtClean="0"/>
              <a:t>Endogenic system</a:t>
            </a:r>
          </a:p>
          <a:p>
            <a:r>
              <a:rPr lang="en-US" sz="2800" dirty="0" smtClean="0"/>
              <a:t>Hydrologic cycle</a:t>
            </a:r>
          </a:p>
          <a:p>
            <a:r>
              <a:rPr lang="en-US" sz="2800" dirty="0" smtClean="0"/>
              <a:t>Rock cycle</a:t>
            </a:r>
          </a:p>
          <a:p>
            <a:r>
              <a:rPr lang="en-US" sz="2800" dirty="0" smtClean="0"/>
              <a:t>Tectonic cycle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hidden="1"/>
          <p:cNvSpPr>
            <a:spLocks noGrp="1" noChangeArrowheads="1"/>
          </p:cNvSpPr>
          <p:nvPr>
            <p:ph type="title"/>
          </p:nvPr>
        </p:nvSpPr>
        <p:spPr/>
        <p:txBody>
          <a:bodyPr/>
          <a:lstStyle/>
          <a:p>
            <a:endParaRPr lang="en-US"/>
          </a:p>
        </p:txBody>
      </p:sp>
      <p:sp>
        <p:nvSpPr>
          <p:cNvPr id="26627" name="Rectangle 3" descr="EG6_Figure_08_05a-L"/>
          <p:cNvSpPr>
            <a:spLocks noGrp="1" noChangeAspect="1" noChangeArrowheads="1"/>
          </p:cNvSpPr>
          <p:nvPr isPhoto="1"/>
        </p:nvSpPr>
        <p:spPr bwMode="auto">
          <a:xfrm>
            <a:off x="-203200" y="0"/>
            <a:ext cx="9347200" cy="7076448"/>
          </a:xfrm>
          <a:prstGeom prst="rect">
            <a:avLst/>
          </a:prstGeom>
          <a:blipFill dpi="0" rotWithShape="1">
            <a:blip r:embed="rId2"/>
            <a:srcRect/>
            <a:stretch>
              <a:fillRect r="-17"/>
            </a:stretch>
          </a:blipFill>
          <a:ln w="9525">
            <a:noFill/>
            <a:miter lim="800000"/>
            <a:headEnd/>
            <a:tailEnd/>
          </a:ln>
          <a:effectLst/>
        </p:spPr>
        <p:txBody>
          <a:bodyPr>
            <a:prstTxWarp prst="textNoShape">
              <a:avLst/>
            </a:prstTxWarp>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hidden="1"/>
          <p:cNvSpPr>
            <a:spLocks noGrp="1" noChangeArrowheads="1"/>
          </p:cNvSpPr>
          <p:nvPr>
            <p:ph type="title"/>
          </p:nvPr>
        </p:nvSpPr>
        <p:spPr/>
        <p:txBody>
          <a:bodyPr/>
          <a:lstStyle/>
          <a:p>
            <a:endParaRPr lang="en-US"/>
          </a:p>
        </p:txBody>
      </p:sp>
      <p:sp>
        <p:nvSpPr>
          <p:cNvPr id="27651" name="Rectangle 3" descr="EG6_Figure_08_05b-L"/>
          <p:cNvSpPr>
            <a:spLocks noGrp="1" noChangeAspect="1" noChangeArrowheads="1"/>
          </p:cNvSpPr>
          <p:nvPr isPhoto="1"/>
        </p:nvSpPr>
        <p:spPr bwMode="auto">
          <a:xfrm>
            <a:off x="-562645" y="1794933"/>
            <a:ext cx="10538820" cy="3352799"/>
          </a:xfrm>
          <a:prstGeom prst="rect">
            <a:avLst/>
          </a:prstGeom>
          <a:blipFill dpi="0" rotWithShape="1">
            <a:blip r:embed="rId2"/>
            <a:srcRect/>
            <a:stretch>
              <a:fillRect b="-4"/>
            </a:stretch>
          </a:blipFill>
          <a:ln w="9525">
            <a:noFill/>
            <a:miter lim="800000"/>
            <a:headEnd/>
            <a:tailEnd/>
          </a:ln>
          <a:effectLst/>
        </p:spPr>
        <p:txBody>
          <a:bodyPr>
            <a:prstTxWarp prst="textNoShape">
              <a:avLst/>
            </a:prstTxWarp>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idx="1"/>
          </p:nvPr>
        </p:nvSpPr>
        <p:spPr>
          <a:xfrm>
            <a:off x="457200" y="1256322"/>
            <a:ext cx="8229600" cy="5232375"/>
          </a:xfrm>
        </p:spPr>
        <p:txBody>
          <a:bodyPr>
            <a:normAutofit lnSpcReduction="10000"/>
          </a:bodyPr>
          <a:lstStyle/>
          <a:p>
            <a:pPr eaLnBrk="1" hangingPunct="1"/>
            <a:r>
              <a:rPr lang="en-US" dirty="0">
                <a:ea typeface="Times New Roman" charset="0"/>
                <a:cs typeface="Times New Roman" charset="0"/>
              </a:rPr>
              <a:t>The Rock </a:t>
            </a:r>
            <a:r>
              <a:rPr lang="en-US" dirty="0" smtClean="0">
                <a:ea typeface="Times New Roman" charset="0"/>
                <a:cs typeface="Times New Roman" charset="0"/>
              </a:rPr>
              <a:t>Cycle</a:t>
            </a:r>
          </a:p>
          <a:p>
            <a:pPr lvl="1"/>
            <a:r>
              <a:rPr lang="en-US" dirty="0" smtClean="0">
                <a:ea typeface="Times New Roman" charset="0"/>
                <a:cs typeface="Times New Roman" charset="0"/>
              </a:rPr>
              <a:t> eight natural elements compose 99% of the earth’s crust</a:t>
            </a:r>
          </a:p>
          <a:p>
            <a:pPr lvl="2"/>
            <a:r>
              <a:rPr lang="en-US" dirty="0" smtClean="0">
                <a:ea typeface="Times New Roman" charset="0"/>
                <a:cs typeface="Times New Roman" charset="0"/>
              </a:rPr>
              <a:t>elements combine to form minerals</a:t>
            </a:r>
          </a:p>
          <a:p>
            <a:pPr lvl="2"/>
            <a:r>
              <a:rPr lang="en-US" dirty="0" smtClean="0">
                <a:ea typeface="Times New Roman" charset="0"/>
                <a:cs typeface="Times New Roman" charset="0"/>
              </a:rPr>
              <a:t>Of the 4200 minerals known, only 30 comprise the rock forming minerals</a:t>
            </a:r>
          </a:p>
          <a:p>
            <a:pPr lvl="2"/>
            <a:r>
              <a:rPr lang="en-US" dirty="0" smtClean="0">
                <a:ea typeface="Times New Roman" charset="0"/>
                <a:cs typeface="Times New Roman" charset="0"/>
              </a:rPr>
              <a:t>A mineral is a naturally occurring, inorganic compound with a specific chemical formula and possesses a crystalline structure</a:t>
            </a:r>
          </a:p>
          <a:p>
            <a:pPr lvl="2"/>
            <a:r>
              <a:rPr lang="en-US" dirty="0" smtClean="0">
                <a:ea typeface="Times New Roman" charset="0"/>
                <a:cs typeface="Times New Roman" charset="0"/>
              </a:rPr>
              <a:t>A rock is an assemblage of minerals bound together (granite), or a mass of a single mineral (rock salt), or undifferentiated material (obsidian) or a solid organic material (coal)</a:t>
            </a:r>
          </a:p>
          <a:p>
            <a:pPr lvl="2">
              <a:buNone/>
            </a:pPr>
            <a:endParaRPr lang="en-US" dirty="0" smtClean="0">
              <a:ea typeface="Times New Roman" charset="0"/>
              <a:cs typeface="Times New Roman" charset="0"/>
            </a:endParaRPr>
          </a:p>
          <a:p>
            <a:pPr lvl="1" eaLnBrk="1" hangingPunct="1"/>
            <a:endParaRPr lang="en-US" dirty="0">
              <a:ea typeface="Times New Roman" charset="0"/>
              <a:cs typeface="Times New Roman" charset="0"/>
            </a:endParaRPr>
          </a:p>
        </p:txBody>
      </p:sp>
      <p:sp>
        <p:nvSpPr>
          <p:cNvPr id="52227" name="Rectangle 2"/>
          <p:cNvSpPr>
            <a:spLocks noGrp="1" noChangeArrowheads="1"/>
          </p:cNvSpPr>
          <p:nvPr>
            <p:ph type="title"/>
          </p:nvPr>
        </p:nvSpPr>
        <p:spPr>
          <a:xfrm>
            <a:off x="457200" y="274638"/>
            <a:ext cx="8229600" cy="802210"/>
          </a:xfrm>
        </p:spPr>
        <p:txBody>
          <a:bodyPr/>
          <a:lstStyle/>
          <a:p>
            <a:pPr eaLnBrk="1" hangingPunct="1"/>
            <a:r>
              <a:rPr lang="en-US" dirty="0">
                <a:solidFill>
                  <a:srgbClr val="16165D"/>
                </a:solidFill>
                <a:ea typeface="Times New Roman" charset="0"/>
                <a:cs typeface="Times New Roman" charset="0"/>
              </a:rPr>
              <a:t>The Geologic Cycle</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3" descr="EG6_Table_08_01"/>
          <p:cNvPicPr>
            <a:picLocks noChangeAspect="1" noChangeArrowheads="1"/>
          </p:cNvPicPr>
          <p:nvPr/>
        </p:nvPicPr>
        <p:blipFill>
          <a:blip r:embed="rId3"/>
          <a:srcRect/>
          <a:stretch>
            <a:fillRect/>
          </a:stretch>
        </p:blipFill>
        <p:spPr bwMode="auto">
          <a:xfrm>
            <a:off x="298450" y="1185863"/>
            <a:ext cx="8547100" cy="4486275"/>
          </a:xfrm>
          <a:prstGeom prst="rect">
            <a:avLst/>
          </a:prstGeom>
          <a:noFill/>
          <a:ln w="9525">
            <a:noFill/>
            <a:miter lim="800000"/>
            <a:headEnd/>
            <a:tailEnd/>
          </a:ln>
        </p:spPr>
      </p:pic>
      <p:sp>
        <p:nvSpPr>
          <p:cNvPr id="56323" name="Rectangle 4"/>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6324" name="Rectangle 5"/>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5569"/>
          </a:xfrm>
        </p:spPr>
        <p:txBody>
          <a:bodyPr>
            <a:normAutofit fontScale="90000"/>
          </a:bodyPr>
          <a:lstStyle/>
          <a:p>
            <a:r>
              <a:rPr lang="en-US" dirty="0" smtClean="0">
                <a:solidFill>
                  <a:srgbClr val="16165D"/>
                </a:solidFill>
                <a:ea typeface="Times New Roman" charset="0"/>
                <a:cs typeface="Times New Roman" charset="0"/>
              </a:rPr>
              <a:t>The Geologic Cycle</a:t>
            </a:r>
            <a:endParaRPr lang="en-US" dirty="0"/>
          </a:p>
        </p:txBody>
      </p:sp>
      <p:sp>
        <p:nvSpPr>
          <p:cNvPr id="3" name="Content Placeholder 2"/>
          <p:cNvSpPr>
            <a:spLocks noGrp="1"/>
          </p:cNvSpPr>
          <p:nvPr>
            <p:ph idx="1"/>
          </p:nvPr>
        </p:nvSpPr>
        <p:spPr>
          <a:xfrm>
            <a:off x="457200" y="1380574"/>
            <a:ext cx="8229600" cy="4525963"/>
          </a:xfrm>
        </p:spPr>
        <p:txBody>
          <a:bodyPr>
            <a:normAutofit/>
          </a:bodyPr>
          <a:lstStyle/>
          <a:p>
            <a:pPr lvl="1"/>
            <a:r>
              <a:rPr lang="en-US" sz="3600" dirty="0" smtClean="0">
                <a:ea typeface="Times New Roman" charset="0"/>
                <a:cs typeface="Times New Roman" charset="0"/>
              </a:rPr>
              <a:t>Igneous processes</a:t>
            </a:r>
          </a:p>
          <a:p>
            <a:pPr lvl="2"/>
            <a:r>
              <a:rPr lang="en-US" sz="3200" dirty="0" smtClean="0">
                <a:ea typeface="Times New Roman" charset="0"/>
                <a:cs typeface="Times New Roman" charset="0"/>
              </a:rPr>
              <a:t>Form igneous rocks  </a:t>
            </a:r>
          </a:p>
          <a:p>
            <a:pPr lvl="1"/>
            <a:r>
              <a:rPr lang="en-US" sz="3600" dirty="0" smtClean="0">
                <a:ea typeface="Times New Roman" charset="0"/>
                <a:cs typeface="Times New Roman" charset="0"/>
              </a:rPr>
              <a:t>Sedimentary processes</a:t>
            </a:r>
          </a:p>
          <a:p>
            <a:pPr lvl="2"/>
            <a:r>
              <a:rPr lang="en-US" sz="3200" dirty="0" smtClean="0">
                <a:ea typeface="Times New Roman" charset="0"/>
                <a:cs typeface="Times New Roman" charset="0"/>
              </a:rPr>
              <a:t>Form sedimentary rocks  </a:t>
            </a:r>
          </a:p>
          <a:p>
            <a:pPr lvl="1"/>
            <a:r>
              <a:rPr lang="en-US" sz="3600" dirty="0" smtClean="0">
                <a:ea typeface="Times New Roman" charset="0"/>
                <a:cs typeface="Times New Roman" charset="0"/>
              </a:rPr>
              <a:t>Metamorphic processes</a:t>
            </a:r>
          </a:p>
          <a:p>
            <a:pPr lvl="2"/>
            <a:r>
              <a:rPr lang="en-US" sz="3200" dirty="0" smtClean="0">
                <a:ea typeface="Times New Roman" charset="0"/>
                <a:cs typeface="Times New Roman" charset="0"/>
              </a:rPr>
              <a:t>Form metamorphic rocks</a:t>
            </a:r>
            <a:r>
              <a:rPr lang="en-US" sz="3600" dirty="0" smtClean="0">
                <a:ea typeface="Times New Roman" charset="0"/>
                <a:cs typeface="Times New Roman" charset="0"/>
              </a:rPr>
              <a:t>  </a:t>
            </a:r>
            <a:endParaRPr lang="en-US"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0" y="0"/>
            <a:ext cx="7772400" cy="2133600"/>
          </a:xfrm>
        </p:spPr>
        <p:txBody>
          <a:bodyPr>
            <a:normAutofit/>
          </a:bodyPr>
          <a:lstStyle/>
          <a:p>
            <a:pPr algn="l" eaLnBrk="1" hangingPunct="1"/>
            <a:r>
              <a:rPr lang="en-US" sz="3600" dirty="0">
                <a:ea typeface="ＭＳ Ｐゴシック" charset="-128"/>
                <a:cs typeface="ＭＳ Ｐゴシック" charset="-128"/>
              </a:rPr>
              <a:t>The Rock </a:t>
            </a:r>
            <a:br>
              <a:rPr lang="en-US" sz="3600" dirty="0">
                <a:ea typeface="ＭＳ Ｐゴシック" charset="-128"/>
                <a:cs typeface="ＭＳ Ｐゴシック" charset="-128"/>
              </a:rPr>
            </a:br>
            <a:r>
              <a:rPr lang="en-US" sz="3600" dirty="0">
                <a:ea typeface="ＭＳ Ｐゴシック" charset="-128"/>
                <a:cs typeface="ＭＳ Ｐゴシック" charset="-128"/>
              </a:rPr>
              <a:t>Cycle</a:t>
            </a:r>
          </a:p>
        </p:txBody>
      </p:sp>
      <p:pic>
        <p:nvPicPr>
          <p:cNvPr id="58371" name="Picture 5" descr="EG6_Figure_08_06-L"/>
          <p:cNvPicPr>
            <a:picLocks noChangeAspect="1" noChangeArrowheads="1"/>
          </p:cNvPicPr>
          <p:nvPr/>
        </p:nvPicPr>
        <p:blipFill>
          <a:blip r:embed="rId3"/>
          <a:srcRect/>
          <a:stretch>
            <a:fillRect/>
          </a:stretch>
        </p:blipFill>
        <p:spPr bwMode="auto">
          <a:xfrm>
            <a:off x="2003578" y="0"/>
            <a:ext cx="7270540" cy="6858000"/>
          </a:xfrm>
          <a:prstGeom prst="rect">
            <a:avLst/>
          </a:prstGeom>
          <a:noFill/>
          <a:ln w="9525">
            <a:noFill/>
            <a:miter lim="800000"/>
            <a:headEnd/>
            <a:tailEnd/>
          </a:ln>
        </p:spPr>
      </p:pic>
      <p:sp>
        <p:nvSpPr>
          <p:cNvPr id="58372"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58373"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58374" name="Text Box 4"/>
          <p:cNvSpPr txBox="1">
            <a:spLocks noChangeArrowheads="1"/>
          </p:cNvSpPr>
          <p:nvPr/>
        </p:nvSpPr>
        <p:spPr bwMode="auto">
          <a:xfrm>
            <a:off x="8021638" y="6116638"/>
            <a:ext cx="1019175" cy="336550"/>
          </a:xfrm>
          <a:prstGeom prst="rect">
            <a:avLst/>
          </a:prstGeom>
          <a:noFill/>
          <a:ln w="9525">
            <a:noFill/>
            <a:miter lim="800000"/>
            <a:headEnd/>
            <a:tailEnd/>
          </a:ln>
        </p:spPr>
        <p:txBody>
          <a:bodyPr wrap="none">
            <a:prstTxWarp prst="textNoShape">
              <a:avLst/>
            </a:prstTxWarp>
            <a:spAutoFit/>
          </a:bodyPr>
          <a:lstStyle/>
          <a:p>
            <a:r>
              <a:rPr lang="en-US"/>
              <a:t>Figure 8.6</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p:txBody>
          <a:bodyPr>
            <a:normAutofit/>
          </a:bodyPr>
          <a:lstStyle/>
          <a:p>
            <a:r>
              <a:rPr lang="en-US" sz="4000" dirty="0"/>
              <a:t>  </a:t>
            </a:r>
            <a:r>
              <a:rPr lang="en-US" sz="4000" dirty="0" smtClean="0"/>
              <a:t>The Rock Cycle</a:t>
            </a:r>
            <a:endParaRPr lang="en-US" sz="4000" dirty="0"/>
          </a:p>
        </p:txBody>
      </p:sp>
      <p:sp>
        <p:nvSpPr>
          <p:cNvPr id="3077" name="Rectangle 5"/>
          <p:cNvSpPr>
            <a:spLocks noGrp="1" noChangeArrowheads="1"/>
          </p:cNvSpPr>
          <p:nvPr>
            <p:ph type="body" idx="1"/>
          </p:nvPr>
        </p:nvSpPr>
        <p:spPr/>
        <p:txBody>
          <a:bodyPr>
            <a:normAutofit lnSpcReduction="10000"/>
          </a:bodyPr>
          <a:lstStyle/>
          <a:p>
            <a:r>
              <a:rPr lang="en-US" dirty="0"/>
              <a:t>Igneous rocks form as molten rock cools and solidifies</a:t>
            </a:r>
          </a:p>
          <a:p>
            <a:r>
              <a:rPr lang="en-US" dirty="0"/>
              <a:t>General Characteristic of magma</a:t>
            </a:r>
          </a:p>
          <a:p>
            <a:pPr lvl="2"/>
            <a:r>
              <a:rPr lang="en-US" sz="2800" dirty="0"/>
              <a:t>Parent material of igneous rocks</a:t>
            </a:r>
          </a:p>
          <a:p>
            <a:pPr lvl="2"/>
            <a:r>
              <a:rPr lang="en-US" sz="2800" dirty="0"/>
              <a:t>Forms from partial melting of rocks inside the Earth</a:t>
            </a:r>
          </a:p>
          <a:p>
            <a:pPr lvl="2"/>
            <a:r>
              <a:rPr lang="en-US" sz="2800" dirty="0"/>
              <a:t>Magma that reaches the surface is called </a:t>
            </a:r>
            <a:r>
              <a:rPr lang="en-US" sz="2800" dirty="0" smtClean="0"/>
              <a:t>lava</a:t>
            </a:r>
          </a:p>
          <a:p>
            <a:pPr lvl="2"/>
            <a:r>
              <a:rPr lang="en-US" sz="2800" dirty="0"/>
              <a:t>Fluid, highly gaseous and under tremendous pressure</a:t>
            </a:r>
          </a:p>
          <a:p>
            <a:pPr marL="914400" lvl="2" indent="0">
              <a:buNone/>
            </a:pPr>
            <a:endParaRPr lang="en-US" dirty="0"/>
          </a:p>
          <a:p>
            <a:pPr lvl="2"/>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xfrm>
            <a:off x="685800" y="1484313"/>
            <a:ext cx="7772400" cy="5113337"/>
          </a:xfrm>
        </p:spPr>
        <p:txBody>
          <a:bodyPr/>
          <a:lstStyle/>
          <a:p>
            <a:r>
              <a:rPr lang="en-US" dirty="0"/>
              <a:t>General Characteristic of Magma</a:t>
            </a:r>
          </a:p>
          <a:p>
            <a:pPr lvl="2"/>
            <a:r>
              <a:rPr lang="en-US" sz="3100" dirty="0"/>
              <a:t>Rocks formed from lava at the surface are classified as </a:t>
            </a:r>
            <a:r>
              <a:rPr lang="en-US" sz="3100" b="1" dirty="0">
                <a:solidFill>
                  <a:schemeClr val="tx2"/>
                </a:solidFill>
              </a:rPr>
              <a:t>extrusive</a:t>
            </a:r>
            <a:r>
              <a:rPr lang="en-US" sz="3100" b="1" dirty="0"/>
              <a:t>, or </a:t>
            </a:r>
            <a:r>
              <a:rPr lang="en-US" sz="3100" b="1" dirty="0">
                <a:solidFill>
                  <a:schemeClr val="tx2"/>
                </a:solidFill>
              </a:rPr>
              <a:t>volcanic rocks</a:t>
            </a:r>
          </a:p>
          <a:p>
            <a:pPr lvl="2"/>
            <a:r>
              <a:rPr lang="en-US" sz="3100" dirty="0"/>
              <a:t>Rocks formed from magma that crystallizes at depth are termed </a:t>
            </a:r>
            <a:r>
              <a:rPr lang="en-US" sz="3100" b="1" dirty="0">
                <a:solidFill>
                  <a:schemeClr val="tx2"/>
                </a:solidFill>
              </a:rPr>
              <a:t>intrusive</a:t>
            </a:r>
            <a:r>
              <a:rPr lang="en-US" sz="3100" b="1" dirty="0"/>
              <a:t>, or </a:t>
            </a:r>
            <a:r>
              <a:rPr lang="en-US" sz="3100" b="1" dirty="0">
                <a:solidFill>
                  <a:schemeClr val="tx2"/>
                </a:solidFill>
              </a:rPr>
              <a:t>plutonic </a:t>
            </a:r>
            <a:r>
              <a:rPr lang="en-US" sz="3100" b="1" dirty="0" smtClean="0">
                <a:solidFill>
                  <a:schemeClr val="tx2"/>
                </a:solidFill>
              </a:rPr>
              <a:t>rocks</a:t>
            </a:r>
          </a:p>
          <a:p>
            <a:pPr lvl="2"/>
            <a:r>
              <a:rPr lang="en-US" sz="3100" b="1" dirty="0" smtClean="0">
                <a:solidFill>
                  <a:schemeClr val="tx2"/>
                </a:solidFill>
              </a:rPr>
              <a:t>plutons &gt;100km</a:t>
            </a:r>
            <a:r>
              <a:rPr lang="en-US" sz="3100" b="1" baseline="30000" dirty="0" smtClean="0">
                <a:solidFill>
                  <a:schemeClr val="tx2"/>
                </a:solidFill>
              </a:rPr>
              <a:t>2</a:t>
            </a:r>
            <a:r>
              <a:rPr lang="en-US" sz="3100" b="1" dirty="0" smtClean="0">
                <a:solidFill>
                  <a:schemeClr val="tx2"/>
                </a:solidFill>
              </a:rPr>
              <a:t> is called a batholith</a:t>
            </a:r>
            <a:endParaRPr lang="en-US" sz="3100" b="1" dirty="0">
              <a:solidFill>
                <a:schemeClr val="tx2"/>
              </a:solidFill>
            </a:endParaRPr>
          </a:p>
        </p:txBody>
      </p:sp>
      <p:sp>
        <p:nvSpPr>
          <p:cNvPr id="5123" name="Rectangle 3"/>
          <p:cNvSpPr>
            <a:spLocks noGrp="1" noChangeArrowheads="1"/>
          </p:cNvSpPr>
          <p:nvPr>
            <p:ph type="title"/>
          </p:nvPr>
        </p:nvSpPr>
        <p:spPr>
          <a:xfrm>
            <a:off x="179388" y="0"/>
            <a:ext cx="8440737" cy="1143000"/>
          </a:xfrm>
          <a:noFill/>
          <a:ln/>
        </p:spPr>
        <p:txBody>
          <a:bodyPr>
            <a:normAutofit fontScale="90000"/>
          </a:bodyPr>
          <a:lstStyle/>
          <a:p>
            <a:r>
              <a:rPr lang="en-US" sz="4000" b="1"/>
              <a:t>   </a:t>
            </a:r>
            <a:r>
              <a:rPr lang="en-US" sz="4000"/>
              <a:t>Magma: The Parent Material of Igneous Rock</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p:txBody>
          <a:bodyPr/>
          <a:lstStyle/>
          <a:p>
            <a:pPr eaLnBrk="1" hangingPunct="1"/>
            <a:r>
              <a:rPr lang="en-US" dirty="0">
                <a:ea typeface="Times New Roman" charset="0"/>
                <a:cs typeface="Times New Roman" charset="0"/>
              </a:rPr>
              <a:t>The Pace of Change  </a:t>
            </a:r>
            <a:endParaRPr lang="en-US" dirty="0">
              <a:solidFill>
                <a:srgbClr val="00FFFF"/>
              </a:solidFill>
              <a:ea typeface="Times New Roman" charset="0"/>
              <a:cs typeface="Times New Roman" charset="0"/>
            </a:endParaRPr>
          </a:p>
          <a:p>
            <a:pPr eaLnBrk="1" hangingPunct="1"/>
            <a:r>
              <a:rPr lang="en-US" dirty="0">
                <a:ea typeface="Times New Roman" charset="0"/>
                <a:cs typeface="Times New Roman" charset="0"/>
              </a:rPr>
              <a:t>Earth’s Structure and Internal Energy  </a:t>
            </a:r>
          </a:p>
          <a:p>
            <a:pPr eaLnBrk="1" hangingPunct="1"/>
            <a:r>
              <a:rPr lang="en-US" dirty="0">
                <a:ea typeface="Times New Roman" charset="0"/>
                <a:cs typeface="Times New Roman" charset="0"/>
              </a:rPr>
              <a:t>The Geologic Cycle    </a:t>
            </a:r>
          </a:p>
          <a:p>
            <a:pPr eaLnBrk="1" hangingPunct="1"/>
            <a:r>
              <a:rPr lang="en-US" dirty="0">
                <a:ea typeface="Times New Roman" charset="0"/>
                <a:cs typeface="Times New Roman" charset="0"/>
              </a:rPr>
              <a:t>Plate Tectonics  </a:t>
            </a:r>
          </a:p>
        </p:txBody>
      </p:sp>
      <p:sp>
        <p:nvSpPr>
          <p:cNvPr id="31747" name="Rectangle 2"/>
          <p:cNvSpPr>
            <a:spLocks noGrp="1" noChangeArrowheads="1"/>
          </p:cNvSpPr>
          <p:nvPr>
            <p:ph type="title"/>
          </p:nvPr>
        </p:nvSpPr>
        <p:spPr/>
        <p:txBody>
          <a:bodyPr/>
          <a:lstStyle/>
          <a:p>
            <a:pPr eaLnBrk="1" hangingPunct="1"/>
            <a:r>
              <a:rPr lang="en-US">
                <a:solidFill>
                  <a:srgbClr val="16165D"/>
                </a:solidFill>
                <a:ea typeface="ＭＳ Ｐゴシック" charset="-128"/>
                <a:cs typeface="ＭＳ Ｐゴシック" charset="-128"/>
              </a:rPr>
              <a:t>The Dynamic Planet</a:t>
            </a:r>
            <a:endParaRPr lang="en-US" sz="2400" b="0" i="0">
              <a:solidFill>
                <a:schemeClr val="tx1"/>
              </a:solidFill>
              <a:ea typeface="ＭＳ Ｐゴシック" charset="-128"/>
              <a:cs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image “http://pubs.usgs.gov/of/2004/1007/images/volcanic.gif” cannot be displayed, because it contains error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lstStyle/>
          <a:p>
            <a:pPr eaLnBrk="1" hangingPunct="1"/>
            <a:r>
              <a:rPr lang="en-US">
                <a:solidFill>
                  <a:srgbClr val="16165D"/>
                </a:solidFill>
                <a:ea typeface="ＭＳ Ｐゴシック" charset="-128"/>
                <a:cs typeface="ＭＳ Ｐゴシック" charset="-128"/>
              </a:rPr>
              <a:t>Intrusive and Extrusive Rocks</a:t>
            </a:r>
          </a:p>
        </p:txBody>
      </p:sp>
      <p:sp>
        <p:nvSpPr>
          <p:cNvPr id="62467" name="Text Box 9"/>
          <p:cNvSpPr txBox="1">
            <a:spLocks noChangeArrowheads="1"/>
          </p:cNvSpPr>
          <p:nvPr/>
        </p:nvSpPr>
        <p:spPr bwMode="auto">
          <a:xfrm>
            <a:off x="4060825" y="6070600"/>
            <a:ext cx="1019175" cy="336550"/>
          </a:xfrm>
          <a:prstGeom prst="rect">
            <a:avLst/>
          </a:prstGeom>
          <a:noFill/>
          <a:ln w="9525">
            <a:noFill/>
            <a:miter lim="800000"/>
            <a:headEnd/>
            <a:tailEnd/>
          </a:ln>
        </p:spPr>
        <p:txBody>
          <a:bodyPr wrap="none">
            <a:prstTxWarp prst="textNoShape">
              <a:avLst/>
            </a:prstTxWarp>
            <a:spAutoFit/>
          </a:bodyPr>
          <a:lstStyle/>
          <a:p>
            <a:r>
              <a:rPr lang="en-US"/>
              <a:t>Figure 8.8</a:t>
            </a:r>
          </a:p>
        </p:txBody>
      </p:sp>
      <p:pic>
        <p:nvPicPr>
          <p:cNvPr id="62468" name="Picture 7" descr="EG6_Figure_08_08-L"/>
          <p:cNvPicPr>
            <a:picLocks noChangeAspect="1" noChangeArrowheads="1"/>
          </p:cNvPicPr>
          <p:nvPr/>
        </p:nvPicPr>
        <p:blipFill>
          <a:blip r:embed="rId3"/>
          <a:srcRect/>
          <a:stretch>
            <a:fillRect/>
          </a:stretch>
        </p:blipFill>
        <p:spPr bwMode="auto">
          <a:xfrm>
            <a:off x="-158334" y="1836163"/>
            <a:ext cx="9302334" cy="4020529"/>
          </a:xfrm>
          <a:prstGeom prst="rect">
            <a:avLst/>
          </a:prstGeom>
          <a:noFill/>
          <a:ln w="9525">
            <a:noFill/>
            <a:miter lim="800000"/>
            <a:headEnd/>
            <a:tailEnd/>
          </a:ln>
        </p:spPr>
      </p:pic>
      <p:sp>
        <p:nvSpPr>
          <p:cNvPr id="5" name="TextBox 4"/>
          <p:cNvSpPr txBox="1"/>
          <p:nvPr/>
        </p:nvSpPr>
        <p:spPr>
          <a:xfrm>
            <a:off x="213197" y="5856692"/>
            <a:ext cx="3847628" cy="830997"/>
          </a:xfrm>
          <a:prstGeom prst="rect">
            <a:avLst/>
          </a:prstGeom>
          <a:noFill/>
        </p:spPr>
        <p:txBody>
          <a:bodyPr wrap="none" rtlCol="0">
            <a:spAutoFit/>
          </a:bodyPr>
          <a:lstStyle/>
          <a:p>
            <a:r>
              <a:rPr lang="en-US" sz="2400" dirty="0" smtClean="0"/>
              <a:t>Granites of the Sierra Nevada</a:t>
            </a:r>
          </a:p>
          <a:p>
            <a:r>
              <a:rPr lang="en-US" sz="2400" dirty="0" smtClean="0"/>
              <a:t>Batholith </a:t>
            </a:r>
            <a:endParaRPr lang="en-US" sz="2400" dirty="0"/>
          </a:p>
        </p:txBody>
      </p:sp>
      <p:sp>
        <p:nvSpPr>
          <p:cNvPr id="6" name="TextBox 5"/>
          <p:cNvSpPr txBox="1"/>
          <p:nvPr/>
        </p:nvSpPr>
        <p:spPr>
          <a:xfrm>
            <a:off x="4946022" y="5250045"/>
            <a:ext cx="3740778" cy="461665"/>
          </a:xfrm>
          <a:prstGeom prst="rect">
            <a:avLst/>
          </a:prstGeom>
          <a:noFill/>
        </p:spPr>
        <p:txBody>
          <a:bodyPr wrap="none" rtlCol="0">
            <a:spAutoFit/>
          </a:bodyPr>
          <a:lstStyle/>
          <a:p>
            <a:r>
              <a:rPr lang="en-US" sz="2400" dirty="0" smtClean="0"/>
              <a:t>Basaltic lava flows on Hawaii</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t>Sedimentary rocks</a:t>
            </a:r>
          </a:p>
        </p:txBody>
      </p:sp>
      <p:sp>
        <p:nvSpPr>
          <p:cNvPr id="16387" name="Content Placeholder 2"/>
          <p:cNvSpPr>
            <a:spLocks noGrp="1"/>
          </p:cNvSpPr>
          <p:nvPr>
            <p:ph idx="1"/>
          </p:nvPr>
        </p:nvSpPr>
        <p:spPr/>
        <p:txBody>
          <a:bodyPr>
            <a:normAutofit fontScale="92500"/>
          </a:bodyPr>
          <a:lstStyle/>
          <a:p>
            <a:r>
              <a:rPr lang="en-US" dirty="0" smtClean="0"/>
              <a:t>Formed by the process of weathering or derived from organic materials such as shells or bone</a:t>
            </a:r>
          </a:p>
          <a:p>
            <a:r>
              <a:rPr lang="en-US" dirty="0" smtClean="0"/>
              <a:t>Weathering – the physical breakdown and chemical alteration of rocks and minerals at or near earth’s surface</a:t>
            </a:r>
          </a:p>
          <a:p>
            <a:pPr lvl="1"/>
            <a:r>
              <a:rPr lang="en-US" dirty="0" smtClean="0"/>
              <a:t>Acts on parent material which is disaggregated to form smaller fragments</a:t>
            </a:r>
          </a:p>
          <a:p>
            <a:pPr lvl="1"/>
            <a:r>
              <a:rPr lang="en-US" dirty="0" smtClean="0"/>
              <a:t>Much of this material is either accumulated to form soil or removed by erosion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a:xfrm>
            <a:off x="238125" y="0"/>
            <a:ext cx="8666163" cy="1300163"/>
          </a:xfrm>
        </p:spPr>
        <p:txBody>
          <a:bodyPr/>
          <a:lstStyle/>
          <a:p>
            <a:pPr eaLnBrk="1" hangingPunct="1"/>
            <a:r>
              <a:rPr lang="en-US">
                <a:solidFill>
                  <a:srgbClr val="16165D"/>
                </a:solidFill>
                <a:ea typeface="ＭＳ Ｐゴシック" charset="-128"/>
                <a:cs typeface="ＭＳ Ｐゴシック" charset="-128"/>
              </a:rPr>
              <a:t>Sedimentary Rock Types</a:t>
            </a:r>
          </a:p>
        </p:txBody>
      </p:sp>
      <p:sp>
        <p:nvSpPr>
          <p:cNvPr id="64515" name="Text Box 7"/>
          <p:cNvSpPr txBox="1">
            <a:spLocks noChangeArrowheads="1"/>
          </p:cNvSpPr>
          <p:nvPr/>
        </p:nvSpPr>
        <p:spPr bwMode="auto">
          <a:xfrm>
            <a:off x="8021638" y="6048375"/>
            <a:ext cx="1019175" cy="336550"/>
          </a:xfrm>
          <a:prstGeom prst="rect">
            <a:avLst/>
          </a:prstGeom>
          <a:noFill/>
          <a:ln w="9525">
            <a:noFill/>
            <a:miter lim="800000"/>
            <a:headEnd/>
            <a:tailEnd/>
          </a:ln>
        </p:spPr>
        <p:txBody>
          <a:bodyPr wrap="none">
            <a:prstTxWarp prst="textNoShape">
              <a:avLst/>
            </a:prstTxWarp>
            <a:spAutoFit/>
          </a:bodyPr>
          <a:lstStyle/>
          <a:p>
            <a:r>
              <a:rPr lang="en-US"/>
              <a:t>Figure 8.9</a:t>
            </a:r>
          </a:p>
        </p:txBody>
      </p:sp>
      <p:pic>
        <p:nvPicPr>
          <p:cNvPr id="64516" name="Picture 5" descr="EG6_Figure_08_09-L"/>
          <p:cNvPicPr>
            <a:picLocks noChangeAspect="1" noChangeArrowheads="1"/>
          </p:cNvPicPr>
          <p:nvPr/>
        </p:nvPicPr>
        <p:blipFill>
          <a:blip r:embed="rId3"/>
          <a:srcRect/>
          <a:stretch>
            <a:fillRect/>
          </a:stretch>
        </p:blipFill>
        <p:spPr bwMode="auto">
          <a:xfrm>
            <a:off x="1595438" y="1047750"/>
            <a:ext cx="5951537" cy="5554663"/>
          </a:xfrm>
          <a:prstGeom prst="rect">
            <a:avLst/>
          </a:prstGeom>
          <a:noFill/>
          <a:ln w="9525">
            <a:noFill/>
            <a:miter lim="800000"/>
            <a:headEnd/>
            <a:tailEnd/>
          </a:ln>
        </p:spPr>
      </p:pic>
      <p:sp>
        <p:nvSpPr>
          <p:cNvPr id="64517"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64518"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formation of sedimentary rocks"/>
          <p:cNvPicPr>
            <a:picLocks noChangeAspect="1" noChangeArrowheads="1"/>
          </p:cNvPicPr>
          <p:nvPr/>
        </p:nvPicPr>
        <p:blipFill>
          <a:blip r:embed="rId2"/>
          <a:srcRect/>
          <a:stretch>
            <a:fillRect/>
          </a:stretch>
        </p:blipFill>
        <p:spPr bwMode="auto">
          <a:xfrm>
            <a:off x="0" y="1588"/>
            <a:ext cx="9144000" cy="68548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39750" y="0"/>
            <a:ext cx="8229600" cy="1104459"/>
          </a:xfrm>
        </p:spPr>
        <p:txBody>
          <a:bodyPr/>
          <a:lstStyle/>
          <a:p>
            <a:r>
              <a:rPr lang="en-US" dirty="0" smtClean="0"/>
              <a:t>Sedimentary rocks</a:t>
            </a:r>
            <a:endParaRPr lang="en-US" b="1" i="1" dirty="0"/>
          </a:p>
        </p:txBody>
      </p:sp>
      <p:sp>
        <p:nvSpPr>
          <p:cNvPr id="62467" name="Rectangle 3"/>
          <p:cNvSpPr>
            <a:spLocks noGrp="1" noChangeArrowheads="1"/>
          </p:cNvSpPr>
          <p:nvPr>
            <p:ph idx="1"/>
          </p:nvPr>
        </p:nvSpPr>
        <p:spPr>
          <a:xfrm>
            <a:off x="539750" y="1104459"/>
            <a:ext cx="8229600" cy="5516474"/>
          </a:xfrm>
        </p:spPr>
        <p:txBody>
          <a:bodyPr rtlCol="0">
            <a:normAutofit lnSpcReduction="10000"/>
          </a:bodyPr>
          <a:lstStyle/>
          <a:p>
            <a:pPr eaLnBrk="1" fontAlgn="auto" hangingPunct="1">
              <a:lnSpc>
                <a:spcPct val="90000"/>
              </a:lnSpc>
              <a:spcAft>
                <a:spcPts val="0"/>
              </a:spcAft>
              <a:buFont typeface="Arial"/>
              <a:buChar char="•"/>
              <a:defRPr/>
            </a:pPr>
            <a:r>
              <a:rPr lang="en-US" sz="2800" dirty="0">
                <a:ea typeface="+mn-ea"/>
                <a:cs typeface="+mn-cs"/>
              </a:rPr>
              <a:t>Sediment is deposited in flat, horizontal layers with the oldest layers on the bottom and the younger layers laying on</a:t>
            </a:r>
            <a:r>
              <a:rPr lang="en-US" sz="2800" dirty="0" smtClean="0">
                <a:ea typeface="+mn-ea"/>
                <a:cs typeface="+mn-cs"/>
              </a:rPr>
              <a:t> top – </a:t>
            </a:r>
            <a:r>
              <a:rPr lang="en-US" sz="2800" i="1" dirty="0" smtClean="0">
                <a:ea typeface="+mn-ea"/>
                <a:cs typeface="+mn-cs"/>
              </a:rPr>
              <a:t>law of superposition</a:t>
            </a:r>
          </a:p>
          <a:p>
            <a:pPr eaLnBrk="1" fontAlgn="auto" hangingPunct="1">
              <a:lnSpc>
                <a:spcPct val="90000"/>
              </a:lnSpc>
              <a:spcAft>
                <a:spcPts val="0"/>
              </a:spcAft>
              <a:buFont typeface="Arial"/>
              <a:buChar char="•"/>
              <a:defRPr/>
            </a:pPr>
            <a:r>
              <a:rPr lang="en-US" sz="2800" dirty="0">
                <a:ea typeface="+mn-ea"/>
                <a:cs typeface="+mn-cs"/>
              </a:rPr>
              <a:t>Geologists use this knowledge to read layers of sedimentary rock like the pages in a </a:t>
            </a:r>
            <a:r>
              <a:rPr lang="en-US" sz="2800" dirty="0" smtClean="0">
                <a:ea typeface="+mn-ea"/>
                <a:cs typeface="+mn-cs"/>
              </a:rPr>
              <a:t>book</a:t>
            </a:r>
          </a:p>
          <a:p>
            <a:pPr eaLnBrk="1" fontAlgn="auto" hangingPunct="1">
              <a:lnSpc>
                <a:spcPct val="90000"/>
              </a:lnSpc>
              <a:spcAft>
                <a:spcPts val="0"/>
              </a:spcAft>
              <a:buFont typeface="Arial"/>
              <a:buChar char="•"/>
              <a:defRPr/>
            </a:pPr>
            <a:r>
              <a:rPr lang="en-US" sz="2800" dirty="0" smtClean="0">
                <a:ea typeface="+mn-ea"/>
                <a:cs typeface="+mn-cs"/>
              </a:rPr>
              <a:t>Stratigraphy – the study of the layers of rocks</a:t>
            </a:r>
          </a:p>
          <a:p>
            <a:pPr lvl="1">
              <a:lnSpc>
                <a:spcPct val="90000"/>
              </a:lnSpc>
              <a:buFont typeface="Arial"/>
              <a:buChar char="•"/>
              <a:defRPr/>
            </a:pPr>
            <a:r>
              <a:rPr lang="en-US" sz="2400" dirty="0" smtClean="0">
                <a:ea typeface="+mn-ea"/>
                <a:cs typeface="+mn-cs"/>
              </a:rPr>
              <a:t>thickness, spatial distribution, composition</a:t>
            </a:r>
          </a:p>
          <a:p>
            <a:pPr eaLnBrk="1" fontAlgn="auto" hangingPunct="1">
              <a:lnSpc>
                <a:spcPct val="90000"/>
              </a:lnSpc>
              <a:spcAft>
                <a:spcPts val="0"/>
              </a:spcAft>
              <a:buFont typeface="Arial"/>
              <a:buChar char="•"/>
              <a:defRPr/>
            </a:pPr>
            <a:r>
              <a:rPr lang="en-US" sz="2800" dirty="0">
                <a:ea typeface="+mn-ea"/>
                <a:cs typeface="+mn-cs"/>
              </a:rPr>
              <a:t>They can date layers by the fossils that are found in them </a:t>
            </a:r>
          </a:p>
          <a:p>
            <a:pPr lvl="1" eaLnBrk="1" fontAlgn="auto" hangingPunct="1">
              <a:lnSpc>
                <a:spcPct val="90000"/>
              </a:lnSpc>
              <a:spcAft>
                <a:spcPts val="0"/>
              </a:spcAft>
              <a:buFont typeface="Arial"/>
              <a:buChar char="–"/>
              <a:defRPr/>
            </a:pPr>
            <a:r>
              <a:rPr lang="en-US" dirty="0">
                <a:ea typeface="+mn-ea"/>
              </a:rPr>
              <a:t>If a layer has a fossil in it that is known to be 50 million years old the layer itself must be at least 50 million years old and the layers below it have to be older than 50 million </a:t>
            </a:r>
            <a:r>
              <a:rPr lang="en-US" dirty="0" smtClean="0">
                <a:ea typeface="+mn-ea"/>
              </a:rPr>
              <a:t>years – </a:t>
            </a:r>
            <a:r>
              <a:rPr lang="en-US" i="1" dirty="0" smtClean="0">
                <a:ea typeface="+mn-ea"/>
              </a:rPr>
              <a:t>law of fossil succession</a:t>
            </a:r>
            <a:endParaRPr lang="en-US" i="1" dirty="0">
              <a:ea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edimentary layers"/>
          <p:cNvPicPr>
            <a:picLocks noChangeAspect="1" noChangeArrowheads="1"/>
          </p:cNvPicPr>
          <p:nvPr/>
        </p:nvPicPr>
        <p:blipFill>
          <a:blip r:embed="rId2"/>
          <a:srcRect/>
          <a:stretch>
            <a:fillRect/>
          </a:stretch>
        </p:blipFill>
        <p:spPr bwMode="auto">
          <a:xfrm>
            <a:off x="0" y="0"/>
            <a:ext cx="9144000" cy="6850063"/>
          </a:xfrm>
          <a:prstGeom prst="rect">
            <a:avLst/>
          </a:prstGeom>
          <a:noFill/>
          <a:ln w="9525">
            <a:noFill/>
            <a:miter lim="800000"/>
            <a:headEnd/>
            <a:tailEnd/>
          </a:ln>
        </p:spPr>
      </p:pic>
      <p:sp>
        <p:nvSpPr>
          <p:cNvPr id="22531" name="Text Box 3"/>
          <p:cNvSpPr txBox="1">
            <a:spLocks noChangeArrowheads="1"/>
          </p:cNvSpPr>
          <p:nvPr/>
        </p:nvSpPr>
        <p:spPr bwMode="auto">
          <a:xfrm>
            <a:off x="2346325" y="617538"/>
            <a:ext cx="4114800" cy="579437"/>
          </a:xfrm>
          <a:prstGeom prst="rect">
            <a:avLst/>
          </a:prstGeom>
          <a:noFill/>
          <a:ln w="9525">
            <a:noFill/>
            <a:miter lim="800000"/>
            <a:headEnd/>
            <a:tailEnd/>
          </a:ln>
        </p:spPr>
        <p:txBody>
          <a:bodyPr wrap="none">
            <a:prstTxWarp prst="textNoShape">
              <a:avLst/>
            </a:prstTxWarp>
            <a:spAutoFit/>
          </a:bodyPr>
          <a:lstStyle/>
          <a:p>
            <a:r>
              <a:rPr lang="en-US" sz="3200" b="1" i="1">
                <a:solidFill>
                  <a:srgbClr val="FFFF00"/>
                </a:solidFill>
              </a:rPr>
              <a:t>Sedimentary layers</a:t>
            </a:r>
          </a:p>
        </p:txBody>
      </p:sp>
      <p:sp>
        <p:nvSpPr>
          <p:cNvPr id="22532" name="TextBox 3"/>
          <p:cNvSpPr txBox="1">
            <a:spLocks noChangeArrowheads="1"/>
          </p:cNvSpPr>
          <p:nvPr/>
        </p:nvSpPr>
        <p:spPr bwMode="auto">
          <a:xfrm>
            <a:off x="4572000" y="5181600"/>
            <a:ext cx="1681163" cy="646113"/>
          </a:xfrm>
          <a:prstGeom prst="rect">
            <a:avLst/>
          </a:prstGeom>
          <a:noFill/>
          <a:ln w="9525">
            <a:noFill/>
            <a:miter lim="800000"/>
            <a:headEnd/>
            <a:tailEnd/>
          </a:ln>
        </p:spPr>
        <p:txBody>
          <a:bodyPr wrap="none">
            <a:prstTxWarp prst="textNoShape">
              <a:avLst/>
            </a:prstTxWarp>
            <a:spAutoFit/>
          </a:bodyPr>
          <a:lstStyle/>
          <a:p>
            <a:r>
              <a:rPr lang="en-US" sz="3600" b="1">
                <a:solidFill>
                  <a:schemeClr val="bg1"/>
                </a:solidFill>
              </a:rPr>
              <a:t>TALUS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8593138" cy="1143000"/>
          </a:xfrm>
        </p:spPr>
        <p:txBody>
          <a:bodyPr/>
          <a:lstStyle/>
          <a:p>
            <a:pPr eaLnBrk="1" hangingPunct="1"/>
            <a:r>
              <a:rPr lang="en-US" sz="4000" i="1" dirty="0"/>
              <a:t>  </a:t>
            </a:r>
            <a:r>
              <a:rPr lang="en-US" sz="4000" i="1" dirty="0" smtClean="0"/>
              <a:t> Sedimentary Rock</a:t>
            </a:r>
            <a:endParaRPr lang="en-US" sz="4000" i="1" dirty="0"/>
          </a:p>
        </p:txBody>
      </p:sp>
      <p:sp>
        <p:nvSpPr>
          <p:cNvPr id="6147" name="Rectangle 3"/>
          <p:cNvSpPr>
            <a:spLocks noGrp="1" noChangeArrowheads="1"/>
          </p:cNvSpPr>
          <p:nvPr>
            <p:ph idx="1"/>
          </p:nvPr>
        </p:nvSpPr>
        <p:spPr>
          <a:xfrm>
            <a:off x="684213" y="1196975"/>
            <a:ext cx="7883525" cy="5038310"/>
          </a:xfrm>
        </p:spPr>
        <p:txBody>
          <a:bodyPr rtlCol="0">
            <a:normAutofit fontScale="92500" lnSpcReduction="10000"/>
          </a:bodyPr>
          <a:lstStyle/>
          <a:p>
            <a:pPr eaLnBrk="1" fontAlgn="auto" hangingPunct="1">
              <a:lnSpc>
                <a:spcPct val="90000"/>
              </a:lnSpc>
              <a:spcAft>
                <a:spcPts val="0"/>
              </a:spcAft>
              <a:buFont typeface="Arial"/>
              <a:buChar char="•"/>
              <a:defRPr/>
            </a:pPr>
            <a:r>
              <a:rPr lang="en-US" b="1" dirty="0">
                <a:ea typeface="+mn-ea"/>
                <a:cs typeface="+mn-cs"/>
              </a:rPr>
              <a:t> </a:t>
            </a:r>
            <a:r>
              <a:rPr lang="en-US" sz="3500" dirty="0">
                <a:ea typeface="+mn-ea"/>
                <a:cs typeface="+mn-cs"/>
              </a:rPr>
              <a:t>Sedimentary rocks are products of mechanical </a:t>
            </a:r>
            <a:r>
              <a:rPr lang="en-US" sz="3500" dirty="0" smtClean="0">
                <a:ea typeface="+mn-ea"/>
                <a:cs typeface="+mn-cs"/>
              </a:rPr>
              <a:t>(clastic sediments) and </a:t>
            </a:r>
            <a:r>
              <a:rPr lang="en-US" sz="3500" dirty="0">
                <a:ea typeface="+mn-ea"/>
                <a:cs typeface="+mn-cs"/>
              </a:rPr>
              <a:t>chemical </a:t>
            </a:r>
            <a:r>
              <a:rPr lang="en-US" sz="3500" dirty="0" smtClean="0">
                <a:ea typeface="+mn-ea"/>
                <a:cs typeface="+mn-cs"/>
              </a:rPr>
              <a:t>weathering (chemical sediments)</a:t>
            </a:r>
            <a:endParaRPr lang="en-US" sz="3500" dirty="0">
              <a:ea typeface="+mn-ea"/>
              <a:cs typeface="+mn-cs"/>
            </a:endParaRPr>
          </a:p>
          <a:p>
            <a:pPr eaLnBrk="1" fontAlgn="auto" hangingPunct="1">
              <a:lnSpc>
                <a:spcPct val="90000"/>
              </a:lnSpc>
              <a:spcAft>
                <a:spcPts val="0"/>
              </a:spcAft>
              <a:buFontTx/>
              <a:buNone/>
              <a:defRPr/>
            </a:pPr>
            <a:endParaRPr lang="en-US" sz="3500" dirty="0">
              <a:ea typeface="+mn-ea"/>
              <a:cs typeface="+mn-cs"/>
            </a:endParaRPr>
          </a:p>
          <a:p>
            <a:pPr eaLnBrk="1" fontAlgn="auto" hangingPunct="1">
              <a:lnSpc>
                <a:spcPct val="90000"/>
              </a:lnSpc>
              <a:spcAft>
                <a:spcPts val="0"/>
              </a:spcAft>
              <a:buFont typeface="Arial"/>
              <a:buChar char="•"/>
              <a:defRPr/>
            </a:pPr>
            <a:r>
              <a:rPr lang="en-US" sz="3500" dirty="0">
                <a:ea typeface="+mn-ea"/>
                <a:cs typeface="+mn-cs"/>
              </a:rPr>
              <a:t>They account for about 5 percent (by volume) of Earth’s outer 16 kilometres</a:t>
            </a:r>
          </a:p>
          <a:p>
            <a:pPr eaLnBrk="1" fontAlgn="auto" hangingPunct="1">
              <a:lnSpc>
                <a:spcPct val="90000"/>
              </a:lnSpc>
              <a:spcAft>
                <a:spcPts val="0"/>
              </a:spcAft>
              <a:buFontTx/>
              <a:buNone/>
              <a:defRPr/>
            </a:pPr>
            <a:endParaRPr lang="en-US" sz="3500" dirty="0">
              <a:ea typeface="+mn-ea"/>
              <a:cs typeface="+mn-cs"/>
            </a:endParaRPr>
          </a:p>
          <a:p>
            <a:pPr eaLnBrk="1" fontAlgn="auto" hangingPunct="1">
              <a:lnSpc>
                <a:spcPct val="90000"/>
              </a:lnSpc>
              <a:spcAft>
                <a:spcPts val="0"/>
              </a:spcAft>
              <a:buFont typeface="Arial"/>
              <a:buChar char="•"/>
              <a:defRPr/>
            </a:pPr>
            <a:r>
              <a:rPr lang="en-US" sz="3500" dirty="0">
                <a:ea typeface="+mn-ea"/>
                <a:cs typeface="+mn-cs"/>
              </a:rPr>
              <a:t>Contain evidence of past environments</a:t>
            </a:r>
          </a:p>
          <a:p>
            <a:pPr lvl="2" eaLnBrk="1" fontAlgn="auto" hangingPunct="1">
              <a:lnSpc>
                <a:spcPct val="90000"/>
              </a:lnSpc>
              <a:spcAft>
                <a:spcPts val="0"/>
              </a:spcAft>
              <a:buFont typeface="Arial"/>
              <a:buChar char="•"/>
              <a:defRPr/>
            </a:pPr>
            <a:r>
              <a:rPr lang="en-US" sz="3000" dirty="0">
                <a:ea typeface="+mn-ea"/>
              </a:rPr>
              <a:t>Provide information about sediment transport</a:t>
            </a:r>
          </a:p>
          <a:p>
            <a:pPr lvl="2" eaLnBrk="1" fontAlgn="auto" hangingPunct="1">
              <a:lnSpc>
                <a:spcPct val="90000"/>
              </a:lnSpc>
              <a:spcAft>
                <a:spcPts val="0"/>
              </a:spcAft>
              <a:buFont typeface="Arial"/>
              <a:buChar char="•"/>
              <a:defRPr/>
            </a:pPr>
            <a:r>
              <a:rPr lang="en-US" sz="3000" dirty="0">
                <a:ea typeface="+mn-ea"/>
              </a:rPr>
              <a:t>Often contain fossils</a:t>
            </a:r>
          </a:p>
          <a:p>
            <a:pPr lvl="2" eaLnBrk="1" fontAlgn="auto" hangingPunct="1">
              <a:lnSpc>
                <a:spcPct val="90000"/>
              </a:lnSpc>
              <a:spcAft>
                <a:spcPts val="0"/>
              </a:spcAft>
              <a:buFont typeface="Arial"/>
              <a:buChar char="•"/>
              <a:defRPr/>
            </a:pPr>
            <a:endParaRPr lang="en-US" dirty="0">
              <a:ea typeface="+mn-ea"/>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5288" y="188913"/>
            <a:ext cx="8140700" cy="1143000"/>
          </a:xfrm>
        </p:spPr>
        <p:txBody>
          <a:bodyPr rtlCol="0">
            <a:normAutofit fontScale="90000"/>
          </a:bodyPr>
          <a:lstStyle/>
          <a:p>
            <a:pPr eaLnBrk="1" fontAlgn="auto" hangingPunct="1">
              <a:spcAft>
                <a:spcPts val="0"/>
              </a:spcAft>
              <a:defRPr/>
            </a:pPr>
            <a:r>
              <a:rPr lang="en-US" sz="4000" b="1">
                <a:ea typeface="+mj-ea"/>
                <a:cs typeface="+mj-cs"/>
              </a:rPr>
              <a:t>   </a:t>
            </a:r>
            <a:r>
              <a:rPr lang="en-US" sz="4000">
                <a:ea typeface="+mj-ea"/>
                <a:cs typeface="+mj-cs"/>
              </a:rPr>
              <a:t>Turning Sediment into Sedimentary Rock</a:t>
            </a:r>
          </a:p>
        </p:txBody>
      </p:sp>
      <p:sp>
        <p:nvSpPr>
          <p:cNvPr id="25603" name="Rectangle 3"/>
          <p:cNvSpPr>
            <a:spLocks noGrp="1" noChangeArrowheads="1"/>
          </p:cNvSpPr>
          <p:nvPr>
            <p:ph idx="1"/>
          </p:nvPr>
        </p:nvSpPr>
        <p:spPr>
          <a:xfrm>
            <a:off x="609600" y="1600200"/>
            <a:ext cx="8039100" cy="4700206"/>
          </a:xfrm>
        </p:spPr>
        <p:txBody>
          <a:bodyPr>
            <a:noAutofit/>
          </a:bodyPr>
          <a:lstStyle/>
          <a:p>
            <a:pPr eaLnBrk="1" hangingPunct="1"/>
            <a:r>
              <a:rPr lang="en-US" dirty="0"/>
              <a:t>Many changes occur to sediment after it is deposited</a:t>
            </a:r>
          </a:p>
          <a:p>
            <a:pPr eaLnBrk="1" hangingPunct="1"/>
            <a:r>
              <a:rPr lang="en-US" i="1" dirty="0">
                <a:solidFill>
                  <a:srgbClr val="FF0000"/>
                </a:solidFill>
              </a:rPr>
              <a:t>Diagenesis</a:t>
            </a:r>
            <a:r>
              <a:rPr lang="en-US" dirty="0"/>
              <a:t> – all of the chemical, physical, and biological changes that take place after sediments are deposited, but prior to metamorphism</a:t>
            </a:r>
          </a:p>
          <a:p>
            <a:pPr lvl="2" eaLnBrk="1" hangingPunct="1"/>
            <a:r>
              <a:rPr lang="en-US" sz="2800" dirty="0"/>
              <a:t>Occurs within the upper few kilometres of Earth’s crust at temperatures generally less than 200</a:t>
            </a:r>
            <a:r>
              <a:rPr lang="en-US" sz="2800" dirty="0">
                <a:ea typeface="Times New Roman" charset="0"/>
                <a:cs typeface="Times New Roman" charset="0"/>
              </a:rPr>
              <a:t>º</a:t>
            </a:r>
            <a:r>
              <a:rPr lang="en-US" sz="2800" dirty="0"/>
              <a:t>C</a:t>
            </a:r>
          </a:p>
          <a:p>
            <a:pPr eaLnBrk="1" hangingPunct="1">
              <a:buFontTx/>
              <a:buNone/>
            </a:pPr>
            <a:r>
              <a:rPr lang="en-US"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Picture7"/>
          <p:cNvPicPr>
            <a:picLocks noChangeAspect="1" noChangeArrowheads="1"/>
          </p:cNvPicPr>
          <p:nvPr/>
        </p:nvPicPr>
        <p:blipFill>
          <a:blip r:embed="rId2"/>
          <a:srcRect/>
          <a:stretch>
            <a:fillRect/>
          </a:stretch>
        </p:blipFill>
        <p:spPr bwMode="auto">
          <a:xfrm>
            <a:off x="0" y="-50894"/>
            <a:ext cx="5842000" cy="6898105"/>
          </a:xfrm>
          <a:prstGeom prst="rect">
            <a:avLst/>
          </a:prstGeom>
          <a:noFill/>
          <a:ln w="9525">
            <a:noFill/>
            <a:miter lim="800000"/>
            <a:headEnd/>
            <a:tailEnd/>
          </a:ln>
        </p:spPr>
      </p:pic>
      <p:sp>
        <p:nvSpPr>
          <p:cNvPr id="26627" name="Text Box 5"/>
          <p:cNvSpPr txBox="1">
            <a:spLocks noChangeArrowheads="1"/>
          </p:cNvSpPr>
          <p:nvPr/>
        </p:nvSpPr>
        <p:spPr bwMode="auto">
          <a:xfrm>
            <a:off x="6178550" y="1083733"/>
            <a:ext cx="2813591" cy="2185214"/>
          </a:xfrm>
          <a:prstGeom prst="rect">
            <a:avLst/>
          </a:prstGeom>
          <a:noFill/>
          <a:ln w="9525">
            <a:noFill/>
            <a:miter lim="800000"/>
            <a:headEnd/>
            <a:tailEnd/>
          </a:ln>
        </p:spPr>
        <p:txBody>
          <a:bodyPr wrap="none">
            <a:prstTxWarp prst="textNoShape">
              <a:avLst/>
            </a:prstTxWarp>
            <a:spAutoFit/>
          </a:bodyPr>
          <a:lstStyle/>
          <a:p>
            <a:r>
              <a:rPr lang="en-US" sz="3200" b="1" dirty="0" smtClean="0"/>
              <a:t>Lithification:</a:t>
            </a:r>
          </a:p>
          <a:p>
            <a:endParaRPr lang="en-US" sz="2000" b="1" dirty="0" smtClean="0"/>
          </a:p>
          <a:p>
            <a:pPr>
              <a:buFont typeface="Arial"/>
              <a:buChar char="•"/>
            </a:pPr>
            <a:r>
              <a:rPr lang="en-US" sz="2800" b="1" dirty="0" smtClean="0"/>
              <a:t> Compaction</a:t>
            </a:r>
            <a:endParaRPr lang="en-US" sz="2800" b="1" dirty="0"/>
          </a:p>
          <a:p>
            <a:pPr>
              <a:buFont typeface="Arial"/>
              <a:buChar char="•"/>
            </a:pPr>
            <a:r>
              <a:rPr lang="en-US" sz="2800" b="1" dirty="0" smtClean="0"/>
              <a:t> Cementation</a:t>
            </a:r>
          </a:p>
          <a:p>
            <a:pPr>
              <a:buFont typeface="Arial"/>
              <a:buChar char="•"/>
            </a:pPr>
            <a:r>
              <a:rPr lang="en-US" sz="2800" b="1" dirty="0" smtClean="0"/>
              <a:t> Recrystallization</a:t>
            </a:r>
            <a:endParaRPr lang="en-US"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457200" y="1145876"/>
            <a:ext cx="8229600" cy="5218569"/>
          </a:xfrm>
        </p:spPr>
        <p:txBody>
          <a:bodyPr>
            <a:normAutofit fontScale="92500" lnSpcReduction="20000"/>
          </a:bodyPr>
          <a:lstStyle/>
          <a:p>
            <a:pPr eaLnBrk="1" hangingPunct="1"/>
            <a:r>
              <a:rPr lang="en-US" dirty="0">
                <a:ea typeface="ＭＳ Ｐゴシック" charset="-128"/>
                <a:cs typeface="ＭＳ Ｐゴシック" charset="-128"/>
              </a:rPr>
              <a:t>Geologic Time </a:t>
            </a:r>
            <a:r>
              <a:rPr lang="en-US" dirty="0" smtClean="0">
                <a:ea typeface="ＭＳ Ｐゴシック" charset="-128"/>
                <a:cs typeface="ＭＳ Ｐゴシック" charset="-128"/>
              </a:rPr>
              <a:t>Scale</a:t>
            </a:r>
          </a:p>
          <a:p>
            <a:pPr lvl="1"/>
            <a:r>
              <a:rPr lang="en-US" dirty="0" smtClean="0">
                <a:ea typeface="ＭＳ Ｐゴシック" charset="-128"/>
                <a:cs typeface="ＭＳ Ｐゴシック" charset="-128"/>
              </a:rPr>
              <a:t>A summary timeline of all Earth’s history</a:t>
            </a:r>
          </a:p>
          <a:p>
            <a:pPr lvl="1"/>
            <a:r>
              <a:rPr lang="en-US" dirty="0" smtClean="0">
                <a:ea typeface="ＭＳ Ｐゴシック" charset="-128"/>
                <a:cs typeface="ＭＳ Ｐゴシック" charset="-128"/>
              </a:rPr>
              <a:t>Earth is 4.6 billion years old</a:t>
            </a:r>
          </a:p>
          <a:p>
            <a:pPr lvl="1"/>
            <a:r>
              <a:rPr lang="en-US" dirty="0" smtClean="0">
                <a:ea typeface="ＭＳ Ｐゴシック" charset="-128"/>
                <a:cs typeface="ＭＳ Ｐゴシック" charset="-128"/>
              </a:rPr>
              <a:t>Based on relative positions of rock strata above or below each other – relative time</a:t>
            </a:r>
          </a:p>
          <a:p>
            <a:pPr lvl="1"/>
            <a:r>
              <a:rPr lang="en-US" i="1" dirty="0" smtClean="0">
                <a:ea typeface="ＭＳ Ｐゴシック" charset="-128"/>
                <a:cs typeface="ＭＳ Ｐゴシック" charset="-128"/>
              </a:rPr>
              <a:t>Law of superposition </a:t>
            </a:r>
            <a:r>
              <a:rPr lang="en-US" dirty="0" smtClean="0">
                <a:ea typeface="ＭＳ Ｐゴシック" charset="-128"/>
                <a:cs typeface="ＭＳ Ｐゴシック" charset="-128"/>
              </a:rPr>
              <a:t>– youngest beds are on the top, older beds at the base</a:t>
            </a:r>
          </a:p>
          <a:p>
            <a:pPr lvl="1"/>
            <a:r>
              <a:rPr lang="en-US" dirty="0" smtClean="0">
                <a:ea typeface="ＭＳ Ｐゴシック" charset="-128"/>
                <a:cs typeface="ＭＳ Ｐゴシック" charset="-128"/>
              </a:rPr>
              <a:t>Both relative and absolute dating used today</a:t>
            </a:r>
          </a:p>
          <a:p>
            <a:pPr eaLnBrk="1" hangingPunct="1"/>
            <a:r>
              <a:rPr lang="en-US" dirty="0" smtClean="0">
                <a:ea typeface="ＭＳ Ｐゴシック" charset="-128"/>
                <a:cs typeface="ＭＳ Ｐゴシック" charset="-128"/>
              </a:rPr>
              <a:t>Uniformitarianism</a:t>
            </a:r>
          </a:p>
          <a:p>
            <a:pPr lvl="1"/>
            <a:r>
              <a:rPr lang="en-US" dirty="0" smtClean="0">
                <a:ea typeface="ＭＳ Ｐゴシック" charset="-128"/>
                <a:cs typeface="ＭＳ Ｐゴシック" charset="-128"/>
              </a:rPr>
              <a:t>The same physical processes that are active in the environment today have been operating throughout geologic time</a:t>
            </a:r>
          </a:p>
          <a:p>
            <a:pPr lvl="2"/>
            <a:r>
              <a:rPr lang="en-US" i="1" dirty="0" smtClean="0">
                <a:ea typeface="ＭＳ Ｐゴシック" charset="-128"/>
                <a:cs typeface="ＭＳ Ｐゴシック" charset="-128"/>
              </a:rPr>
              <a:t>The present is the key to the past</a:t>
            </a:r>
            <a:endParaRPr lang="en-US" i="1" dirty="0">
              <a:ea typeface="ＭＳ Ｐゴシック" charset="-128"/>
              <a:cs typeface="ＭＳ Ｐゴシック" charset="-128"/>
            </a:endParaRPr>
          </a:p>
        </p:txBody>
      </p:sp>
      <p:sp>
        <p:nvSpPr>
          <p:cNvPr id="33795" name="Rectangle 2"/>
          <p:cNvSpPr>
            <a:spLocks noGrp="1" noChangeArrowheads="1"/>
          </p:cNvSpPr>
          <p:nvPr>
            <p:ph type="title"/>
          </p:nvPr>
        </p:nvSpPr>
        <p:spPr>
          <a:xfrm>
            <a:off x="457200" y="0"/>
            <a:ext cx="8229600" cy="774598"/>
          </a:xfrm>
        </p:spPr>
        <p:txBody>
          <a:bodyPr/>
          <a:lstStyle/>
          <a:p>
            <a:pPr eaLnBrk="1" hangingPunct="1"/>
            <a:r>
              <a:rPr lang="en-US" dirty="0">
                <a:solidFill>
                  <a:srgbClr val="16165D"/>
                </a:solidFill>
                <a:ea typeface="Times New Roman" charset="0"/>
                <a:cs typeface="Times New Roman" charset="0"/>
              </a:rPr>
              <a:t>The Pace of Change  </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68313" y="0"/>
            <a:ext cx="8229600" cy="1139825"/>
          </a:xfrm>
        </p:spPr>
        <p:txBody>
          <a:bodyPr/>
          <a:lstStyle/>
          <a:p>
            <a:pPr eaLnBrk="1" hangingPunct="1"/>
            <a:r>
              <a:rPr lang="en-US"/>
              <a:t>Sedimentary Rocks</a:t>
            </a:r>
          </a:p>
        </p:txBody>
      </p:sp>
      <p:sp>
        <p:nvSpPr>
          <p:cNvPr id="39939" name="Rectangle 3"/>
          <p:cNvSpPr>
            <a:spLocks noGrp="1" noChangeArrowheads="1"/>
          </p:cNvSpPr>
          <p:nvPr>
            <p:ph idx="1"/>
          </p:nvPr>
        </p:nvSpPr>
        <p:spPr>
          <a:xfrm>
            <a:off x="468313" y="1341438"/>
            <a:ext cx="8229600" cy="4114800"/>
          </a:xfrm>
        </p:spPr>
        <p:txBody>
          <a:bodyPr rtlCol="0">
            <a:normAutofit lnSpcReduction="10000"/>
          </a:bodyPr>
          <a:lstStyle/>
          <a:p>
            <a:pPr eaLnBrk="1" fontAlgn="auto" hangingPunct="1">
              <a:spcAft>
                <a:spcPts val="0"/>
              </a:spcAft>
              <a:buFont typeface="Arial"/>
              <a:buChar char="•"/>
              <a:defRPr/>
            </a:pPr>
            <a:r>
              <a:rPr lang="en-US">
                <a:ea typeface="+mn-ea"/>
                <a:cs typeface="+mn-cs"/>
              </a:rPr>
              <a:t>Composed of particles of gravel, sand, silt, &amp; clay</a:t>
            </a:r>
          </a:p>
          <a:p>
            <a:pPr eaLnBrk="1" fontAlgn="auto" hangingPunct="1">
              <a:spcAft>
                <a:spcPts val="0"/>
              </a:spcAft>
              <a:buFont typeface="Arial"/>
              <a:buChar char="•"/>
              <a:defRPr/>
            </a:pPr>
            <a:r>
              <a:rPr lang="en-US">
                <a:ea typeface="+mn-ea"/>
                <a:cs typeface="+mn-cs"/>
              </a:rPr>
              <a:t>Pressure &amp; cementing processes cause rocks to form</a:t>
            </a:r>
          </a:p>
          <a:p>
            <a:pPr eaLnBrk="1" fontAlgn="auto" hangingPunct="1">
              <a:spcAft>
                <a:spcPts val="0"/>
              </a:spcAft>
              <a:buFont typeface="Arial"/>
              <a:buChar char="•"/>
              <a:defRPr/>
            </a:pPr>
            <a:r>
              <a:rPr lang="en-US">
                <a:ea typeface="+mn-ea"/>
                <a:cs typeface="+mn-cs"/>
              </a:rPr>
              <a:t>Large particles form conglomerates</a:t>
            </a:r>
          </a:p>
          <a:p>
            <a:pPr eaLnBrk="1" fontAlgn="auto" hangingPunct="1">
              <a:spcAft>
                <a:spcPts val="0"/>
              </a:spcAft>
              <a:buFont typeface="Arial"/>
              <a:buChar char="•"/>
              <a:defRPr/>
            </a:pPr>
            <a:r>
              <a:rPr lang="en-US">
                <a:ea typeface="+mn-ea"/>
                <a:cs typeface="+mn-cs"/>
              </a:rPr>
              <a:t>Sand forms sandstone</a:t>
            </a:r>
          </a:p>
          <a:p>
            <a:pPr eaLnBrk="1" fontAlgn="auto" hangingPunct="1">
              <a:spcAft>
                <a:spcPts val="0"/>
              </a:spcAft>
              <a:buFont typeface="Arial"/>
              <a:buChar char="•"/>
              <a:defRPr/>
            </a:pPr>
            <a:r>
              <a:rPr lang="en-US">
                <a:ea typeface="+mn-ea"/>
                <a:cs typeface="+mn-cs"/>
              </a:rPr>
              <a:t>Silt &amp; clay form shale or siltstone</a:t>
            </a:r>
          </a:p>
          <a:p>
            <a:pPr eaLnBrk="1" fontAlgn="auto" hangingPunct="1">
              <a:spcAft>
                <a:spcPts val="0"/>
              </a:spcAft>
              <a:buFont typeface="Arial"/>
              <a:buChar char="•"/>
              <a:defRPr/>
            </a:pPr>
            <a:r>
              <a:rPr lang="en-US">
                <a:ea typeface="+mn-ea"/>
                <a:cs typeface="+mn-cs"/>
              </a:rPr>
              <a:t>Organic materials form limestone or coal</a:t>
            </a:r>
          </a:p>
        </p:txBody>
      </p:sp>
    </p:spTree>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95288" y="0"/>
            <a:ext cx="8440737" cy="1143000"/>
          </a:xfrm>
        </p:spPr>
        <p:txBody>
          <a:bodyPr/>
          <a:lstStyle/>
          <a:p>
            <a:pPr eaLnBrk="1" hangingPunct="1"/>
            <a:r>
              <a:rPr lang="en-US" sz="4000"/>
              <a:t>Types of Sedimentary Rocks</a:t>
            </a:r>
            <a:r>
              <a:rPr lang="en-US" sz="4000" b="1"/>
              <a:t> </a:t>
            </a:r>
          </a:p>
        </p:txBody>
      </p:sp>
      <p:sp>
        <p:nvSpPr>
          <p:cNvPr id="29699" name="Rectangle 3"/>
          <p:cNvSpPr>
            <a:spLocks noGrp="1" noChangeArrowheads="1"/>
          </p:cNvSpPr>
          <p:nvPr>
            <p:ph idx="1"/>
          </p:nvPr>
        </p:nvSpPr>
        <p:spPr>
          <a:xfrm>
            <a:off x="468313" y="1052513"/>
            <a:ext cx="8229600" cy="5491406"/>
          </a:xfrm>
        </p:spPr>
        <p:txBody>
          <a:bodyPr>
            <a:normAutofit lnSpcReduction="10000"/>
          </a:bodyPr>
          <a:lstStyle/>
          <a:p>
            <a:pPr eaLnBrk="1" hangingPunct="1"/>
            <a:r>
              <a:rPr lang="en-US" dirty="0"/>
              <a:t>Sediment originates from mechanical and/or chemical weathering</a:t>
            </a:r>
          </a:p>
          <a:p>
            <a:pPr eaLnBrk="1" hangingPunct="1"/>
            <a:r>
              <a:rPr lang="en-US" dirty="0"/>
              <a:t>Rock types are based on the </a:t>
            </a:r>
            <a:r>
              <a:rPr lang="en-US" b="1" dirty="0"/>
              <a:t>source</a:t>
            </a:r>
            <a:r>
              <a:rPr lang="en-US" dirty="0"/>
              <a:t> of the material</a:t>
            </a:r>
          </a:p>
          <a:p>
            <a:pPr lvl="2" eaLnBrk="1" hangingPunct="1"/>
            <a:r>
              <a:rPr lang="en-US" sz="2800" dirty="0">
                <a:solidFill>
                  <a:schemeClr val="tx2"/>
                </a:solidFill>
              </a:rPr>
              <a:t>Detrital</a:t>
            </a:r>
            <a:r>
              <a:rPr lang="en-US" sz="2800" dirty="0" smtClean="0">
                <a:solidFill>
                  <a:schemeClr val="tx2"/>
                </a:solidFill>
              </a:rPr>
              <a:t> or clastic sedimentary </a:t>
            </a:r>
            <a:r>
              <a:rPr lang="en-US" sz="2800" dirty="0">
                <a:solidFill>
                  <a:schemeClr val="tx2"/>
                </a:solidFill>
              </a:rPr>
              <a:t>rocks</a:t>
            </a:r>
            <a:r>
              <a:rPr lang="en-US" sz="2800" dirty="0"/>
              <a:t> –</a:t>
            </a:r>
            <a:r>
              <a:rPr lang="en-US" sz="2800" dirty="0" smtClean="0"/>
              <a:t> weathered and fragmented transported </a:t>
            </a:r>
            <a:r>
              <a:rPr lang="en-US" sz="2800" dirty="0"/>
              <a:t>sediment as solid </a:t>
            </a:r>
            <a:r>
              <a:rPr lang="en-US" sz="2800" dirty="0" smtClean="0"/>
              <a:t>particles – mudstone, shale, siltstone, sandstone</a:t>
            </a:r>
          </a:p>
          <a:p>
            <a:pPr lvl="2" eaLnBrk="1" hangingPunct="1"/>
            <a:r>
              <a:rPr lang="en-US" sz="2800" dirty="0">
                <a:solidFill>
                  <a:schemeClr val="tx2"/>
                </a:solidFill>
              </a:rPr>
              <a:t>Chemical sedimentary rocks</a:t>
            </a:r>
            <a:r>
              <a:rPr lang="en-US" sz="2800" dirty="0"/>
              <a:t> – sediment that was once in </a:t>
            </a:r>
            <a:r>
              <a:rPr lang="en-US" sz="2800" dirty="0" smtClean="0"/>
              <a:t>solution- limestone (calcium carbonate) , evaporites (table salt), hydrothermal activity (black smokers)</a:t>
            </a:r>
          </a:p>
          <a:p>
            <a:pPr lvl="3" eaLnBrk="1" hangingPunct="1"/>
            <a:endParaRPr lang="en-US" sz="2400" dirty="0"/>
          </a:p>
          <a:p>
            <a:pPr lvl="3" eaLnBrk="1" hangingPunct="1"/>
            <a:endParaRPr lang="en-US" sz="2400" b="1" dirty="0"/>
          </a:p>
          <a:p>
            <a:pPr lvl="2" eaLnBrk="1" hangingPunct="1"/>
            <a:endParaRPr lang="en-US" sz="2800" b="1" dirty="0"/>
          </a:p>
          <a:p>
            <a:pPr lvl="2" eaLnBrk="1" hangingPunct="1"/>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solidFill>
                  <a:srgbClr val="16165D"/>
                </a:solidFill>
                <a:ea typeface="ＭＳ Ｐゴシック" charset="-128"/>
                <a:cs typeface="ＭＳ Ｐゴシック" charset="-128"/>
              </a:rPr>
              <a:t>Metamorphic Rocks</a:t>
            </a:r>
          </a:p>
        </p:txBody>
      </p:sp>
      <p:sp>
        <p:nvSpPr>
          <p:cNvPr id="66563" name="Text Box 7"/>
          <p:cNvSpPr txBox="1">
            <a:spLocks noChangeArrowheads="1"/>
          </p:cNvSpPr>
          <p:nvPr/>
        </p:nvSpPr>
        <p:spPr bwMode="auto">
          <a:xfrm>
            <a:off x="8021638" y="6186488"/>
            <a:ext cx="1120775" cy="336550"/>
          </a:xfrm>
          <a:prstGeom prst="rect">
            <a:avLst/>
          </a:prstGeom>
          <a:noFill/>
          <a:ln w="9525">
            <a:noFill/>
            <a:miter lim="800000"/>
            <a:headEnd/>
            <a:tailEnd/>
          </a:ln>
        </p:spPr>
        <p:txBody>
          <a:bodyPr wrap="none">
            <a:prstTxWarp prst="textNoShape">
              <a:avLst/>
            </a:prstTxWarp>
            <a:spAutoFit/>
          </a:bodyPr>
          <a:lstStyle/>
          <a:p>
            <a:r>
              <a:rPr lang="en-US"/>
              <a:t>Figure 8.12</a:t>
            </a:r>
          </a:p>
        </p:txBody>
      </p:sp>
      <p:pic>
        <p:nvPicPr>
          <p:cNvPr id="66564" name="Picture 6" descr="EG6_Figure_08_12a-L"/>
          <p:cNvPicPr>
            <a:picLocks noChangeAspect="1" noChangeArrowheads="1"/>
          </p:cNvPicPr>
          <p:nvPr/>
        </p:nvPicPr>
        <p:blipFill>
          <a:blip r:embed="rId3"/>
          <a:srcRect/>
          <a:stretch>
            <a:fillRect/>
          </a:stretch>
        </p:blipFill>
        <p:spPr bwMode="auto">
          <a:xfrm>
            <a:off x="198438" y="2111375"/>
            <a:ext cx="4440237" cy="3459163"/>
          </a:xfrm>
          <a:prstGeom prst="rect">
            <a:avLst/>
          </a:prstGeom>
          <a:noFill/>
          <a:ln w="9525">
            <a:noFill/>
            <a:miter lim="800000"/>
            <a:headEnd/>
            <a:tailEnd/>
          </a:ln>
        </p:spPr>
      </p:pic>
      <p:pic>
        <p:nvPicPr>
          <p:cNvPr id="66565" name="Picture 7" descr="EG6_Figure_08_12b-L"/>
          <p:cNvPicPr>
            <a:picLocks noChangeAspect="1" noChangeArrowheads="1"/>
          </p:cNvPicPr>
          <p:nvPr/>
        </p:nvPicPr>
        <p:blipFill>
          <a:blip r:embed="rId4"/>
          <a:srcRect/>
          <a:stretch>
            <a:fillRect/>
          </a:stretch>
        </p:blipFill>
        <p:spPr bwMode="auto">
          <a:xfrm>
            <a:off x="4803775" y="2101850"/>
            <a:ext cx="4084638" cy="34988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468313" y="0"/>
            <a:ext cx="8440737" cy="1143000"/>
          </a:xfrm>
        </p:spPr>
        <p:txBody>
          <a:bodyPr/>
          <a:lstStyle/>
          <a:p>
            <a:pPr eaLnBrk="1" hangingPunct="1">
              <a:defRPr/>
            </a:pPr>
            <a:r>
              <a:rPr lang="en-US" sz="4000" b="0">
                <a:ea typeface="+mj-ea"/>
                <a:cs typeface="+mj-cs"/>
              </a:rPr>
              <a:t>   </a:t>
            </a:r>
            <a:r>
              <a:rPr lang="en-US">
                <a:ea typeface="+mj-ea"/>
                <a:cs typeface="+mj-cs"/>
              </a:rPr>
              <a:t>Metamorphism</a:t>
            </a:r>
          </a:p>
        </p:txBody>
      </p:sp>
      <p:sp>
        <p:nvSpPr>
          <p:cNvPr id="62467" name="Rectangle 3"/>
          <p:cNvSpPr>
            <a:spLocks noGrp="1" noChangeArrowheads="1"/>
          </p:cNvSpPr>
          <p:nvPr>
            <p:ph type="body" idx="1"/>
          </p:nvPr>
        </p:nvSpPr>
        <p:spPr>
          <a:xfrm>
            <a:off x="457200" y="1380574"/>
            <a:ext cx="8229600" cy="4510088"/>
          </a:xfrm>
        </p:spPr>
        <p:txBody>
          <a:bodyPr/>
          <a:lstStyle/>
          <a:p>
            <a:pPr eaLnBrk="1" hangingPunct="1">
              <a:defRPr/>
            </a:pPr>
            <a:r>
              <a:rPr lang="en-US" dirty="0">
                <a:latin typeface="Times New Roman" charset="0"/>
                <a:ea typeface="+mn-ea"/>
                <a:cs typeface="+mn-cs"/>
              </a:rPr>
              <a:t>The transition of one rock into another by temperatures and/or pressures unlike those in which it formed</a:t>
            </a:r>
          </a:p>
          <a:p>
            <a:pPr eaLnBrk="1" hangingPunct="1">
              <a:defRPr/>
            </a:pPr>
            <a:r>
              <a:rPr lang="en-US" dirty="0">
                <a:latin typeface="Times New Roman" charset="0"/>
                <a:ea typeface="+mn-ea"/>
                <a:cs typeface="+mn-cs"/>
              </a:rPr>
              <a:t>Metamorphic rocks are </a:t>
            </a:r>
            <a:r>
              <a:rPr lang="en-US" dirty="0" smtClean="0">
                <a:latin typeface="Times New Roman" charset="0"/>
                <a:ea typeface="+mn-ea"/>
                <a:cs typeface="+mn-cs"/>
              </a:rPr>
              <a:t>formed </a:t>
            </a:r>
            <a:r>
              <a:rPr lang="en-US" dirty="0">
                <a:latin typeface="Times New Roman" charset="0"/>
                <a:ea typeface="+mn-ea"/>
                <a:cs typeface="+mn-cs"/>
              </a:rPr>
              <a:t>from</a:t>
            </a:r>
          </a:p>
          <a:p>
            <a:pPr lvl="2" eaLnBrk="1" hangingPunct="1">
              <a:defRPr/>
            </a:pPr>
            <a:r>
              <a:rPr lang="en-US" sz="2800" dirty="0">
                <a:latin typeface="Times New Roman" charset="0"/>
              </a:rPr>
              <a:t>Igneous rocks</a:t>
            </a:r>
          </a:p>
          <a:p>
            <a:pPr lvl="2" eaLnBrk="1" hangingPunct="1">
              <a:defRPr/>
            </a:pPr>
            <a:r>
              <a:rPr lang="en-US" sz="2800" dirty="0">
                <a:latin typeface="Times New Roman" charset="0"/>
              </a:rPr>
              <a:t>Sedimentary rocks</a:t>
            </a:r>
          </a:p>
          <a:p>
            <a:pPr lvl="2" eaLnBrk="1" hangingPunct="1">
              <a:defRPr/>
            </a:pPr>
            <a:r>
              <a:rPr lang="en-US" sz="2800" dirty="0">
                <a:latin typeface="Times New Roman" charset="0"/>
              </a:rPr>
              <a:t>Other metamorphic rocks</a:t>
            </a:r>
          </a:p>
          <a:p>
            <a:pPr lvl="2" eaLnBrk="1" hangingPunct="1">
              <a:defRPr/>
            </a:pPr>
            <a:endParaRPr lang="en-US" sz="2800" dirty="0">
              <a:latin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395288" y="0"/>
            <a:ext cx="8440737" cy="1143000"/>
          </a:xfrm>
        </p:spPr>
        <p:txBody>
          <a:bodyPr/>
          <a:lstStyle/>
          <a:p>
            <a:pPr eaLnBrk="1" hangingPunct="1">
              <a:defRPr/>
            </a:pPr>
            <a:r>
              <a:rPr lang="en-US" sz="4000" b="0">
                <a:ea typeface="+mj-ea"/>
                <a:cs typeface="+mj-cs"/>
              </a:rPr>
              <a:t>   </a:t>
            </a:r>
            <a:r>
              <a:rPr lang="en-US">
                <a:ea typeface="+mj-ea"/>
                <a:cs typeface="+mj-cs"/>
              </a:rPr>
              <a:t>Agents of Metamorphism</a:t>
            </a:r>
          </a:p>
        </p:txBody>
      </p:sp>
      <p:sp>
        <p:nvSpPr>
          <p:cNvPr id="64515" name="Rectangle 3"/>
          <p:cNvSpPr>
            <a:spLocks noGrp="1" noChangeArrowheads="1"/>
          </p:cNvSpPr>
          <p:nvPr>
            <p:ph type="body" idx="1"/>
          </p:nvPr>
        </p:nvSpPr>
        <p:spPr>
          <a:xfrm>
            <a:off x="611188" y="1412875"/>
            <a:ext cx="8066087" cy="4322763"/>
          </a:xfrm>
        </p:spPr>
        <p:txBody>
          <a:bodyPr/>
          <a:lstStyle/>
          <a:p>
            <a:pPr eaLnBrk="1" hangingPunct="1">
              <a:defRPr/>
            </a:pPr>
            <a:r>
              <a:rPr lang="en-US" dirty="0" smtClean="0">
                <a:latin typeface="Times New Roman" charset="0"/>
                <a:ea typeface="+mn-ea"/>
                <a:cs typeface="+mn-cs"/>
              </a:rPr>
              <a:t>Temperature (heat)</a:t>
            </a:r>
          </a:p>
          <a:p>
            <a:pPr lvl="2" eaLnBrk="1" hangingPunct="1">
              <a:defRPr/>
            </a:pPr>
            <a:r>
              <a:rPr lang="en-US" sz="2800" dirty="0">
                <a:latin typeface="Times New Roman" charset="0"/>
              </a:rPr>
              <a:t>The most important agent </a:t>
            </a:r>
          </a:p>
          <a:p>
            <a:pPr lvl="2" eaLnBrk="1" hangingPunct="1">
              <a:defRPr/>
            </a:pPr>
            <a:r>
              <a:rPr lang="en-US" sz="2800" dirty="0">
                <a:latin typeface="Times New Roman" charset="0"/>
              </a:rPr>
              <a:t>Chemical reactions and </a:t>
            </a:r>
            <a:r>
              <a:rPr lang="en-US" sz="2800" dirty="0" smtClean="0">
                <a:latin typeface="Times New Roman" charset="0"/>
              </a:rPr>
              <a:t>re-crystallization </a:t>
            </a:r>
            <a:r>
              <a:rPr lang="en-US" sz="2800" dirty="0">
                <a:latin typeface="Times New Roman" charset="0"/>
              </a:rPr>
              <a:t>result in new minerals that are stable for the new conditions</a:t>
            </a:r>
          </a:p>
          <a:p>
            <a:pPr lvl="2" eaLnBrk="1" hangingPunct="1">
              <a:defRPr/>
            </a:pPr>
            <a:r>
              <a:rPr lang="en-US" sz="2800" dirty="0">
                <a:latin typeface="Times New Roman" charset="0"/>
              </a:rPr>
              <a:t>Two sources of heat</a:t>
            </a:r>
          </a:p>
          <a:p>
            <a:pPr lvl="3" eaLnBrk="1" hangingPunct="1">
              <a:defRPr/>
            </a:pPr>
            <a:r>
              <a:rPr lang="en-US" sz="2400" dirty="0">
                <a:latin typeface="Times New Roman" charset="0"/>
              </a:rPr>
              <a:t>Intrusive igneous body baking surrounding rocks</a:t>
            </a:r>
          </a:p>
          <a:p>
            <a:pPr lvl="3" eaLnBrk="1" hangingPunct="1">
              <a:defRPr/>
            </a:pPr>
            <a:r>
              <a:rPr lang="en-US" sz="2400" dirty="0">
                <a:latin typeface="Times New Roman" charset="0"/>
              </a:rPr>
              <a:t>Earth’s internal heat when brought to great depth</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755650" y="1412875"/>
            <a:ext cx="7772400" cy="4114800"/>
          </a:xfrm>
        </p:spPr>
        <p:txBody>
          <a:bodyPr/>
          <a:lstStyle/>
          <a:p>
            <a:pPr eaLnBrk="1" hangingPunct="1">
              <a:defRPr/>
            </a:pPr>
            <a:r>
              <a:rPr lang="en-US">
                <a:latin typeface="Times New Roman" charset="0"/>
                <a:ea typeface="+mn-ea"/>
                <a:cs typeface="+mn-cs"/>
              </a:rPr>
              <a:t>Pressure (stress)</a:t>
            </a:r>
          </a:p>
          <a:p>
            <a:pPr lvl="2" eaLnBrk="1" hangingPunct="1">
              <a:defRPr/>
            </a:pPr>
            <a:r>
              <a:rPr lang="en-US" sz="2800">
                <a:latin typeface="Times New Roman" charset="0"/>
              </a:rPr>
              <a:t>Increases with depth</a:t>
            </a:r>
          </a:p>
          <a:p>
            <a:pPr lvl="2" eaLnBrk="1" hangingPunct="1">
              <a:defRPr/>
            </a:pPr>
            <a:r>
              <a:rPr lang="en-US" sz="2800" b="1">
                <a:latin typeface="Times New Roman" charset="0"/>
              </a:rPr>
              <a:t>Confining pressure</a:t>
            </a:r>
            <a:r>
              <a:rPr lang="en-US" sz="2800">
                <a:latin typeface="Times New Roman" charset="0"/>
              </a:rPr>
              <a:t> (uniform stress) applies forces equally in all directions; harder and denser metamorphic rocks</a:t>
            </a:r>
          </a:p>
          <a:p>
            <a:pPr lvl="2" eaLnBrk="1" hangingPunct="1">
              <a:defRPr/>
            </a:pPr>
            <a:r>
              <a:rPr lang="en-US" sz="2800">
                <a:latin typeface="Times New Roman" charset="0"/>
              </a:rPr>
              <a:t>Rocks may also be subjected to </a:t>
            </a:r>
            <a:r>
              <a:rPr lang="en-US" sz="2800" b="1">
                <a:latin typeface="Times New Roman" charset="0"/>
              </a:rPr>
              <a:t>directed pressure (differential stress),</a:t>
            </a:r>
            <a:r>
              <a:rPr lang="en-US" sz="2800">
                <a:latin typeface="Times New Roman" charset="0"/>
              </a:rPr>
              <a:t> which is unequal in different directions</a:t>
            </a:r>
          </a:p>
          <a:p>
            <a:pPr lvl="2" eaLnBrk="1" hangingPunct="1">
              <a:defRPr/>
            </a:pPr>
            <a:endParaRPr lang="en-US" sz="2800">
              <a:latin typeface="Times New Roman" charset="0"/>
            </a:endParaRPr>
          </a:p>
          <a:p>
            <a:pPr lvl="1" eaLnBrk="1" hangingPunct="1">
              <a:buFont typeface="Wingdings" charset="2"/>
              <a:buNone/>
              <a:defRPr/>
            </a:pPr>
            <a:endParaRPr lang="en-US" sz="2400">
              <a:latin typeface="Times New Roman" charset="0"/>
            </a:endParaRPr>
          </a:p>
        </p:txBody>
      </p:sp>
      <p:sp>
        <p:nvSpPr>
          <p:cNvPr id="65539" name="Rectangle 3"/>
          <p:cNvSpPr>
            <a:spLocks noGrp="1" noChangeArrowheads="1"/>
          </p:cNvSpPr>
          <p:nvPr>
            <p:ph type="title"/>
          </p:nvPr>
        </p:nvSpPr>
        <p:spPr>
          <a:xfrm>
            <a:off x="395288" y="0"/>
            <a:ext cx="8440737" cy="1143000"/>
          </a:xfrm>
        </p:spPr>
        <p:txBody>
          <a:bodyPr/>
          <a:lstStyle/>
          <a:p>
            <a:pPr eaLnBrk="1" hangingPunct="1">
              <a:defRPr/>
            </a:pPr>
            <a:r>
              <a:rPr lang="en-US" sz="4000" b="0">
                <a:ea typeface="+mj-ea"/>
                <a:cs typeface="+mj-cs"/>
              </a:rPr>
              <a:t>   </a:t>
            </a:r>
            <a:r>
              <a:rPr lang="en-US">
                <a:ea typeface="+mj-ea"/>
                <a:cs typeface="+mj-cs"/>
              </a:rPr>
              <a:t>Agents of Metamorphism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The image “http://www-class.unl.edu/geol101i/images/metamorphic%20images/Greenhorn%20contact%20metamorphism.jpg” cannot be displayed, because it contains errors."/>
          <p:cNvPicPr>
            <a:picLocks noChangeAspect="1" noChangeArrowheads="1"/>
          </p:cNvPicPr>
          <p:nvPr/>
        </p:nvPicPr>
        <p:blipFill>
          <a:blip r:embed="rId2"/>
          <a:srcRect/>
          <a:stretch>
            <a:fillRect/>
          </a:stretch>
        </p:blipFill>
        <p:spPr bwMode="auto">
          <a:xfrm>
            <a:off x="0" y="0"/>
            <a:ext cx="9144000" cy="6176963"/>
          </a:xfrm>
          <a:prstGeom prst="rect">
            <a:avLst/>
          </a:prstGeom>
          <a:noFill/>
          <a:ln w="9525">
            <a:noFill/>
            <a:miter lim="800000"/>
            <a:headEnd/>
            <a:tailEnd/>
          </a:ln>
        </p:spPr>
      </p:pic>
      <p:sp>
        <p:nvSpPr>
          <p:cNvPr id="39939" name="Text Box 6"/>
          <p:cNvSpPr txBox="1">
            <a:spLocks noChangeArrowheads="1"/>
          </p:cNvSpPr>
          <p:nvPr/>
        </p:nvSpPr>
        <p:spPr bwMode="auto">
          <a:xfrm>
            <a:off x="2319338" y="6183313"/>
            <a:ext cx="4298950" cy="457200"/>
          </a:xfrm>
          <a:prstGeom prst="rect">
            <a:avLst/>
          </a:prstGeom>
          <a:noFill/>
          <a:ln w="9525">
            <a:noFill/>
            <a:miter lim="800000"/>
            <a:headEnd/>
            <a:tailEnd/>
          </a:ln>
        </p:spPr>
        <p:txBody>
          <a:bodyPr wrap="none">
            <a:prstTxWarp prst="textNoShape">
              <a:avLst/>
            </a:prstTxWarp>
            <a:spAutoFit/>
          </a:bodyPr>
          <a:lstStyle/>
          <a:p>
            <a:pPr eaLnBrk="1" hangingPunct="1"/>
            <a:r>
              <a:rPr lang="en-US" sz="2400" b="1">
                <a:latin typeface="Arial" charset="0"/>
              </a:rPr>
              <a:t>CONTACT METAMORPHISM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0"/>
            <a:ext cx="9144000" cy="836613"/>
          </a:xfrm>
        </p:spPr>
        <p:txBody>
          <a:bodyPr/>
          <a:lstStyle/>
          <a:p>
            <a:pPr eaLnBrk="1" hangingPunct="1">
              <a:defRPr/>
            </a:pPr>
            <a:r>
              <a:rPr lang="en-US" sz="4000">
                <a:ea typeface="+mj-ea"/>
                <a:cs typeface="+mj-cs"/>
              </a:rPr>
              <a:t>Metamorphic Environments and Rocks</a:t>
            </a:r>
          </a:p>
        </p:txBody>
      </p:sp>
      <p:sp>
        <p:nvSpPr>
          <p:cNvPr id="46083" name="Text Box 3"/>
          <p:cNvSpPr txBox="1">
            <a:spLocks noChangeArrowheads="1"/>
          </p:cNvSpPr>
          <p:nvPr/>
        </p:nvSpPr>
        <p:spPr bwMode="auto">
          <a:xfrm>
            <a:off x="0" y="6308725"/>
            <a:ext cx="9144000" cy="396875"/>
          </a:xfrm>
          <a:prstGeom prst="rect">
            <a:avLst/>
          </a:prstGeom>
          <a:noFill/>
          <a:ln w="9525">
            <a:noFill/>
            <a:miter lim="800000"/>
            <a:headEnd/>
            <a:tailEnd/>
          </a:ln>
        </p:spPr>
        <p:txBody>
          <a:bodyPr>
            <a:prstTxWarp prst="textNoShape">
              <a:avLst/>
            </a:prstTxWarp>
            <a:spAutoFit/>
          </a:bodyPr>
          <a:lstStyle/>
          <a:p>
            <a:pPr algn="ctr" eaLnBrk="1" hangingPunct="1">
              <a:spcBef>
                <a:spcPct val="50000"/>
              </a:spcBef>
            </a:pPr>
            <a:r>
              <a:rPr lang="en-US" sz="2000">
                <a:solidFill>
                  <a:schemeClr val="tx2"/>
                </a:solidFill>
                <a:latin typeface="Times New Roman" charset="0"/>
              </a:rPr>
              <a:t>Regional metamorphism occurs where rocks are squeezed between converging plates.</a:t>
            </a:r>
          </a:p>
        </p:txBody>
      </p:sp>
      <p:pic>
        <p:nvPicPr>
          <p:cNvPr id="46084" name="Picture 4" descr="27"/>
          <p:cNvPicPr>
            <a:picLocks noChangeAspect="1" noChangeArrowheads="1"/>
          </p:cNvPicPr>
          <p:nvPr/>
        </p:nvPicPr>
        <p:blipFill>
          <a:blip r:embed="rId2"/>
          <a:srcRect/>
          <a:stretch>
            <a:fillRect/>
          </a:stretch>
        </p:blipFill>
        <p:spPr bwMode="auto">
          <a:xfrm>
            <a:off x="684213" y="908050"/>
            <a:ext cx="7104062" cy="5307013"/>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idx="1"/>
          </p:nvPr>
        </p:nvSpPr>
        <p:spPr/>
        <p:txBody>
          <a:bodyPr/>
          <a:lstStyle/>
          <a:p>
            <a:pPr eaLnBrk="1" hangingPunct="1">
              <a:lnSpc>
                <a:spcPct val="90000"/>
              </a:lnSpc>
            </a:pPr>
            <a:r>
              <a:rPr lang="en-US">
                <a:ea typeface="Times New Roman" charset="0"/>
                <a:cs typeface="Times New Roman" charset="0"/>
              </a:rPr>
              <a:t>A Brief History  </a:t>
            </a:r>
          </a:p>
          <a:p>
            <a:pPr eaLnBrk="1" hangingPunct="1">
              <a:lnSpc>
                <a:spcPct val="90000"/>
              </a:lnSpc>
            </a:pPr>
            <a:r>
              <a:rPr lang="en-US">
                <a:ea typeface="Times New Roman" charset="0"/>
                <a:cs typeface="Times New Roman" charset="0"/>
              </a:rPr>
              <a:t>Sea-Floor Spreading and Production of New Crust  </a:t>
            </a:r>
          </a:p>
          <a:p>
            <a:pPr eaLnBrk="1" hangingPunct="1">
              <a:lnSpc>
                <a:spcPct val="90000"/>
              </a:lnSpc>
            </a:pPr>
            <a:r>
              <a:rPr lang="en-US">
                <a:ea typeface="Times New Roman" charset="0"/>
                <a:cs typeface="Times New Roman" charset="0"/>
              </a:rPr>
              <a:t>Subduction of Crust  </a:t>
            </a:r>
          </a:p>
          <a:p>
            <a:pPr eaLnBrk="1" hangingPunct="1">
              <a:lnSpc>
                <a:spcPct val="90000"/>
              </a:lnSpc>
            </a:pPr>
            <a:r>
              <a:rPr lang="en-US">
                <a:ea typeface="Times New Roman" charset="0"/>
                <a:cs typeface="Times New Roman" charset="0"/>
              </a:rPr>
              <a:t>The Formation and Breakup of Pangaea  </a:t>
            </a:r>
          </a:p>
          <a:p>
            <a:pPr eaLnBrk="1" hangingPunct="1">
              <a:lnSpc>
                <a:spcPct val="90000"/>
              </a:lnSpc>
            </a:pPr>
            <a:r>
              <a:rPr lang="en-US">
                <a:ea typeface="Times New Roman" charset="0"/>
                <a:cs typeface="Times New Roman" charset="0"/>
              </a:rPr>
              <a:t>Plate Boundaries  </a:t>
            </a:r>
          </a:p>
          <a:p>
            <a:pPr eaLnBrk="1" hangingPunct="1">
              <a:lnSpc>
                <a:spcPct val="90000"/>
              </a:lnSpc>
            </a:pPr>
            <a:r>
              <a:rPr lang="en-US">
                <a:ea typeface="Times New Roman" charset="0"/>
                <a:cs typeface="Times New Roman" charset="0"/>
              </a:rPr>
              <a:t>Earthquakes and Volcanoes  </a:t>
            </a:r>
          </a:p>
          <a:p>
            <a:pPr eaLnBrk="1" hangingPunct="1">
              <a:lnSpc>
                <a:spcPct val="90000"/>
              </a:lnSpc>
            </a:pPr>
            <a:r>
              <a:rPr lang="en-US">
                <a:ea typeface="Times New Roman" charset="0"/>
                <a:cs typeface="Times New Roman" charset="0"/>
              </a:rPr>
              <a:t>Hot Spots</a:t>
            </a:r>
            <a:r>
              <a:rPr lang="en-US">
                <a:ea typeface="ＭＳ Ｐゴシック" charset="-128"/>
                <a:cs typeface="ＭＳ Ｐゴシック" charset="-128"/>
              </a:rPr>
              <a:t> </a:t>
            </a:r>
          </a:p>
        </p:txBody>
      </p:sp>
      <p:sp>
        <p:nvSpPr>
          <p:cNvPr id="68611" name="Rectangle 2"/>
          <p:cNvSpPr>
            <a:spLocks noGrp="1" noChangeArrowheads="1"/>
          </p:cNvSpPr>
          <p:nvPr>
            <p:ph type="title"/>
          </p:nvPr>
        </p:nvSpPr>
        <p:spPr/>
        <p:txBody>
          <a:bodyPr/>
          <a:lstStyle/>
          <a:p>
            <a:pPr eaLnBrk="1" hangingPunct="1"/>
            <a:r>
              <a:rPr lang="en-US">
                <a:solidFill>
                  <a:srgbClr val="16165D"/>
                </a:solidFill>
                <a:ea typeface="Times New Roman" charset="0"/>
                <a:cs typeface="Times New Roman" charset="0"/>
              </a:rPr>
              <a:t>Plate Tectonics  </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5" descr="EG6_Figure_08_13-L"/>
          <p:cNvPicPr>
            <a:picLocks noChangeAspect="1" noChangeArrowheads="1"/>
          </p:cNvPicPr>
          <p:nvPr/>
        </p:nvPicPr>
        <p:blipFill>
          <a:blip r:embed="rId3"/>
          <a:srcRect/>
          <a:stretch>
            <a:fillRect/>
          </a:stretch>
        </p:blipFill>
        <p:spPr bwMode="auto">
          <a:xfrm>
            <a:off x="2932113" y="30163"/>
            <a:ext cx="6211887" cy="6583362"/>
          </a:xfrm>
          <a:prstGeom prst="rect">
            <a:avLst/>
          </a:prstGeom>
          <a:noFill/>
          <a:ln w="9525">
            <a:noFill/>
            <a:miter lim="800000"/>
            <a:headEnd/>
            <a:tailEnd/>
          </a:ln>
        </p:spPr>
      </p:pic>
      <p:sp>
        <p:nvSpPr>
          <p:cNvPr id="70659" name="Rectangle 2"/>
          <p:cNvSpPr>
            <a:spLocks noGrp="1" noChangeArrowheads="1"/>
          </p:cNvSpPr>
          <p:nvPr>
            <p:ph type="title"/>
          </p:nvPr>
        </p:nvSpPr>
        <p:spPr>
          <a:xfrm>
            <a:off x="76200" y="0"/>
            <a:ext cx="7772400" cy="1981200"/>
          </a:xfrm>
        </p:spPr>
        <p:txBody>
          <a:bodyPr/>
          <a:lstStyle/>
          <a:p>
            <a:pPr algn="l" eaLnBrk="1" hangingPunct="1"/>
            <a:r>
              <a:rPr lang="en-US">
                <a:solidFill>
                  <a:srgbClr val="16165D"/>
                </a:solidFill>
                <a:ea typeface="ＭＳ Ｐゴシック" charset="-128"/>
                <a:cs typeface="ＭＳ Ｐゴシック" charset="-128"/>
              </a:rPr>
              <a:t>Crustal </a:t>
            </a:r>
            <a:br>
              <a:rPr lang="en-US">
                <a:solidFill>
                  <a:srgbClr val="16165D"/>
                </a:solidFill>
                <a:ea typeface="ＭＳ Ｐゴシック" charset="-128"/>
                <a:cs typeface="ＭＳ Ｐゴシック" charset="-128"/>
              </a:rPr>
            </a:br>
            <a:r>
              <a:rPr lang="en-US">
                <a:solidFill>
                  <a:srgbClr val="16165D"/>
                </a:solidFill>
                <a:ea typeface="ＭＳ Ｐゴシック" charset="-128"/>
                <a:cs typeface="ＭＳ Ｐゴシック" charset="-128"/>
              </a:rPr>
              <a:t>Movements</a:t>
            </a:r>
          </a:p>
        </p:txBody>
      </p:sp>
      <p:sp>
        <p:nvSpPr>
          <p:cNvPr id="70660" name="Text Box 4"/>
          <p:cNvSpPr txBox="1">
            <a:spLocks noChangeArrowheads="1"/>
          </p:cNvSpPr>
          <p:nvPr/>
        </p:nvSpPr>
        <p:spPr bwMode="auto">
          <a:xfrm>
            <a:off x="1069975" y="6175375"/>
            <a:ext cx="1120775" cy="336550"/>
          </a:xfrm>
          <a:prstGeom prst="rect">
            <a:avLst/>
          </a:prstGeom>
          <a:noFill/>
          <a:ln w="9525">
            <a:noFill/>
            <a:miter lim="800000"/>
            <a:headEnd/>
            <a:tailEnd/>
          </a:ln>
        </p:spPr>
        <p:txBody>
          <a:bodyPr wrap="none">
            <a:prstTxWarp prst="textNoShape">
              <a:avLst/>
            </a:prstTxWarp>
            <a:spAutoFit/>
          </a:bodyPr>
          <a:lstStyle/>
          <a:p>
            <a:r>
              <a:rPr lang="en-US"/>
              <a:t>Figure 8.13</a:t>
            </a:r>
          </a:p>
        </p:txBody>
      </p:sp>
      <p:sp>
        <p:nvSpPr>
          <p:cNvPr id="70661"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70662"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0" y="1143000"/>
            <a:ext cx="3276600" cy="1447800"/>
          </a:xfrm>
        </p:spPr>
        <p:txBody>
          <a:bodyPr/>
          <a:lstStyle/>
          <a:p>
            <a:pPr eaLnBrk="1" hangingPunct="1"/>
            <a:r>
              <a:rPr lang="en-US">
                <a:ea typeface="ＭＳ Ｐゴシック" charset="-128"/>
                <a:cs typeface="ＭＳ Ｐゴシック" charset="-128"/>
              </a:rPr>
              <a:t>Geologic Time Scale</a:t>
            </a:r>
          </a:p>
        </p:txBody>
      </p:sp>
      <p:sp>
        <p:nvSpPr>
          <p:cNvPr id="35843" name="Text Box 4"/>
          <p:cNvSpPr txBox="1">
            <a:spLocks noChangeArrowheads="1"/>
          </p:cNvSpPr>
          <p:nvPr/>
        </p:nvSpPr>
        <p:spPr bwMode="auto">
          <a:xfrm>
            <a:off x="2259013" y="6162675"/>
            <a:ext cx="1019175" cy="336550"/>
          </a:xfrm>
          <a:prstGeom prst="rect">
            <a:avLst/>
          </a:prstGeom>
          <a:noFill/>
          <a:ln w="9525">
            <a:noFill/>
            <a:miter lim="800000"/>
            <a:headEnd/>
            <a:tailEnd/>
          </a:ln>
        </p:spPr>
        <p:txBody>
          <a:bodyPr wrap="none">
            <a:prstTxWarp prst="textNoShape">
              <a:avLst/>
            </a:prstTxWarp>
            <a:spAutoFit/>
          </a:bodyPr>
          <a:lstStyle/>
          <a:p>
            <a:r>
              <a:rPr lang="en-US"/>
              <a:t>Figure 8.1</a:t>
            </a:r>
          </a:p>
        </p:txBody>
      </p:sp>
      <p:pic>
        <p:nvPicPr>
          <p:cNvPr id="35844" name="Picture 5" descr="EG6_Figure_08_01-L"/>
          <p:cNvPicPr>
            <a:picLocks noChangeAspect="1" noChangeArrowheads="1"/>
          </p:cNvPicPr>
          <p:nvPr/>
        </p:nvPicPr>
        <p:blipFill>
          <a:blip r:embed="rId3"/>
          <a:srcRect/>
          <a:stretch>
            <a:fillRect/>
          </a:stretch>
        </p:blipFill>
        <p:spPr bwMode="auto">
          <a:xfrm>
            <a:off x="3672095" y="0"/>
            <a:ext cx="5471905" cy="7472210"/>
          </a:xfrm>
          <a:prstGeom prst="rect">
            <a:avLst/>
          </a:prstGeom>
          <a:noFill/>
          <a:ln w="9525">
            <a:noFill/>
            <a:miter lim="800000"/>
            <a:headEnd/>
            <a:tailEnd/>
          </a:ln>
        </p:spPr>
      </p:pic>
      <p:sp>
        <p:nvSpPr>
          <p:cNvPr id="35845"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35846"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earth_plate_breakup"/>
          <p:cNvPicPr>
            <a:picLocks noChangeAspect="1" noChangeArrowheads="1"/>
          </p:cNvPicPr>
          <p:nvPr/>
        </p:nvPicPr>
        <p:blipFill>
          <a:blip r:embed="rId2"/>
          <a:srcRect/>
          <a:stretch>
            <a:fillRect/>
          </a:stretch>
        </p:blipFill>
        <p:spPr bwMode="auto">
          <a:xfrm>
            <a:off x="4360863" y="533400"/>
            <a:ext cx="4783137" cy="5267325"/>
          </a:xfrm>
          <a:prstGeom prst="rect">
            <a:avLst/>
          </a:prstGeom>
          <a:noFill/>
          <a:ln w="9525">
            <a:noFill/>
            <a:miter lim="800000"/>
            <a:headEnd/>
            <a:tailEnd/>
          </a:ln>
        </p:spPr>
      </p:pic>
      <p:pic>
        <p:nvPicPr>
          <p:cNvPr id="35843" name="Picture 5" descr="continental drift"/>
          <p:cNvPicPr>
            <a:picLocks noChangeAspect="1" noChangeArrowheads="1"/>
          </p:cNvPicPr>
          <p:nvPr/>
        </p:nvPicPr>
        <p:blipFill>
          <a:blip r:embed="rId3"/>
          <a:srcRect/>
          <a:stretch>
            <a:fillRect/>
          </a:stretch>
        </p:blipFill>
        <p:spPr bwMode="auto">
          <a:xfrm>
            <a:off x="0" y="0"/>
            <a:ext cx="4076700" cy="68580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p:cNvPicPr>
          <p:nvPr/>
        </p:nvPicPr>
        <p:blipFill>
          <a:blip r:embed="rId2"/>
          <a:srcRect/>
          <a:stretch>
            <a:fillRect/>
          </a:stretch>
        </p:blipFill>
        <p:spPr bwMode="auto">
          <a:xfrm>
            <a:off x="787400" y="323850"/>
            <a:ext cx="7569200" cy="6210300"/>
          </a:xfrm>
          <a:prstGeom prst="rect">
            <a:avLst/>
          </a:prstGeom>
          <a:noFill/>
          <a:ln w="9525">
            <a:noFill/>
            <a:miter lim="800000"/>
            <a:headEnd/>
            <a:tailEnd/>
          </a:ln>
        </p:spPr>
      </p:pic>
      <p:sp>
        <p:nvSpPr>
          <p:cNvPr id="3" name="TextBox 2"/>
          <p:cNvSpPr txBox="1"/>
          <p:nvPr/>
        </p:nvSpPr>
        <p:spPr>
          <a:xfrm>
            <a:off x="5098277" y="524618"/>
            <a:ext cx="3603571" cy="954107"/>
          </a:xfrm>
          <a:prstGeom prst="rect">
            <a:avLst/>
          </a:prstGeom>
          <a:noFill/>
        </p:spPr>
        <p:txBody>
          <a:bodyPr wrap="none" rtlCol="0">
            <a:spAutoFit/>
          </a:bodyPr>
          <a:lstStyle/>
          <a:p>
            <a:pPr algn="ctr"/>
            <a:r>
              <a:rPr lang="en-US" sz="2800" dirty="0" smtClean="0"/>
              <a:t>Formation and breakup</a:t>
            </a:r>
          </a:p>
          <a:p>
            <a:pPr algn="ctr"/>
            <a:r>
              <a:rPr lang="en-US" sz="2800" dirty="0" smtClean="0"/>
              <a:t>of Pangaea</a:t>
            </a: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685800" y="0"/>
            <a:ext cx="7772400" cy="474133"/>
          </a:xfrm>
        </p:spPr>
        <p:txBody>
          <a:bodyPr>
            <a:normAutofit fontScale="90000"/>
          </a:bodyPr>
          <a:lstStyle/>
          <a:p>
            <a:pPr eaLnBrk="1" hangingPunct="1"/>
            <a:r>
              <a:rPr lang="en-US" dirty="0">
                <a:solidFill>
                  <a:srgbClr val="16165D"/>
                </a:solidFill>
                <a:ea typeface="ＭＳ Ｐゴシック" charset="-128"/>
                <a:cs typeface="ＭＳ Ｐゴシック" charset="-128"/>
              </a:rPr>
              <a:t>Earth’s Major Plates</a:t>
            </a:r>
          </a:p>
        </p:txBody>
      </p:sp>
      <p:pic>
        <p:nvPicPr>
          <p:cNvPr id="76803" name="Picture 5" descr="EG6_Figure_08_16-L"/>
          <p:cNvPicPr>
            <a:picLocks noChangeAspect="1" noChangeArrowheads="1"/>
          </p:cNvPicPr>
          <p:nvPr/>
        </p:nvPicPr>
        <p:blipFill>
          <a:blip r:embed="rId3"/>
          <a:srcRect/>
          <a:stretch>
            <a:fillRect/>
          </a:stretch>
        </p:blipFill>
        <p:spPr bwMode="auto">
          <a:xfrm>
            <a:off x="-237067" y="552598"/>
            <a:ext cx="9990667" cy="6305402"/>
          </a:xfrm>
          <a:prstGeom prst="rect">
            <a:avLst/>
          </a:prstGeom>
          <a:noFill/>
          <a:ln w="9525">
            <a:noFill/>
            <a:miter lim="800000"/>
            <a:headEnd/>
            <a:tailEnd/>
          </a:ln>
        </p:spPr>
      </p:pic>
      <p:sp>
        <p:nvSpPr>
          <p:cNvPr id="76804"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76805"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
        <p:nvSpPr>
          <p:cNvPr id="76806" name="Text Box 4"/>
          <p:cNvSpPr txBox="1">
            <a:spLocks noChangeArrowheads="1"/>
          </p:cNvSpPr>
          <p:nvPr/>
        </p:nvSpPr>
        <p:spPr bwMode="auto">
          <a:xfrm>
            <a:off x="7920038" y="6116638"/>
            <a:ext cx="1120775" cy="336550"/>
          </a:xfrm>
          <a:prstGeom prst="rect">
            <a:avLst/>
          </a:prstGeom>
          <a:noFill/>
          <a:ln w="9525">
            <a:noFill/>
            <a:miter lim="800000"/>
            <a:headEnd/>
            <a:tailEnd/>
          </a:ln>
        </p:spPr>
        <p:txBody>
          <a:bodyPr wrap="none">
            <a:prstTxWarp prst="textNoShape">
              <a:avLst/>
            </a:prstTxWarp>
            <a:spAutoFit/>
          </a:bodyPr>
          <a:lstStyle/>
          <a:p>
            <a:r>
              <a:rPr lang="en-US"/>
              <a:t>Figure 8.16</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0"/>
            <a:ext cx="8229600" cy="927100"/>
          </a:xfrm>
        </p:spPr>
        <p:txBody>
          <a:bodyPr/>
          <a:lstStyle/>
          <a:p>
            <a:pPr eaLnBrk="1" hangingPunct="1"/>
            <a:r>
              <a:rPr lang="en-US"/>
              <a:t>Plate Boundaries</a:t>
            </a:r>
          </a:p>
        </p:txBody>
      </p:sp>
      <p:sp>
        <p:nvSpPr>
          <p:cNvPr id="40963" name="Rectangle 3"/>
          <p:cNvSpPr>
            <a:spLocks noGrp="1" noChangeArrowheads="1"/>
          </p:cNvSpPr>
          <p:nvPr>
            <p:ph type="body" idx="1"/>
          </p:nvPr>
        </p:nvSpPr>
        <p:spPr>
          <a:xfrm>
            <a:off x="457200" y="1066800"/>
            <a:ext cx="8229600" cy="4953000"/>
          </a:xfrm>
        </p:spPr>
        <p:txBody>
          <a:bodyPr/>
          <a:lstStyle/>
          <a:p>
            <a:pPr eaLnBrk="1" hangingPunct="1"/>
            <a:r>
              <a:rPr lang="en-US" dirty="0"/>
              <a:t>Divergent plate boundaries </a:t>
            </a:r>
          </a:p>
          <a:p>
            <a:pPr lvl="1" eaLnBrk="1" hangingPunct="1"/>
            <a:r>
              <a:rPr lang="en-US" dirty="0"/>
              <a:t>Plates move away from each other; spreading centers</a:t>
            </a:r>
          </a:p>
          <a:p>
            <a:pPr eaLnBrk="1" hangingPunct="1"/>
            <a:r>
              <a:rPr lang="en-US" dirty="0"/>
              <a:t>Transform fault boundaries</a:t>
            </a:r>
          </a:p>
          <a:p>
            <a:pPr lvl="1" eaLnBrk="1" hangingPunct="1"/>
            <a:r>
              <a:rPr lang="en-US" dirty="0"/>
              <a:t>Plates slide by each other horizontally</a:t>
            </a:r>
          </a:p>
          <a:p>
            <a:pPr eaLnBrk="1" hangingPunct="1"/>
            <a:r>
              <a:rPr lang="en-US" dirty="0"/>
              <a:t>Convergent boundaries</a:t>
            </a:r>
          </a:p>
          <a:p>
            <a:pPr lvl="1" eaLnBrk="1" hangingPunct="1"/>
            <a:r>
              <a:rPr lang="en-US" dirty="0"/>
              <a:t>Plates move towards each other; subduction zones</a:t>
            </a:r>
          </a:p>
          <a:p>
            <a:pPr lvl="1" eaLnBrk="1" hangingPunct="1"/>
            <a:r>
              <a:rPr lang="en-US" dirty="0"/>
              <a:t>Plate collisions can cause earthquakes along faults</a:t>
            </a:r>
          </a:p>
        </p:txBody>
      </p:sp>
    </p:spTree>
  </p:cSld>
  <p:clrMapOvr>
    <a:masterClrMapping/>
  </p:clrMapOvr>
  <p:transition xmlns:p14="http://schemas.microsoft.com/office/powerpoint/2010/mai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23850" y="0"/>
            <a:ext cx="8440738" cy="1143000"/>
          </a:xfrm>
        </p:spPr>
        <p:txBody>
          <a:bodyPr/>
          <a:lstStyle/>
          <a:p>
            <a:pPr eaLnBrk="1" hangingPunct="1"/>
            <a:r>
              <a:rPr lang="en-US"/>
              <a:t>Divergent Plate Boundaries</a:t>
            </a:r>
          </a:p>
        </p:txBody>
      </p:sp>
      <p:sp>
        <p:nvSpPr>
          <p:cNvPr id="43011" name="Rectangle 3"/>
          <p:cNvSpPr>
            <a:spLocks noGrp="1" noChangeArrowheads="1"/>
          </p:cNvSpPr>
          <p:nvPr>
            <p:ph type="body" idx="1"/>
          </p:nvPr>
        </p:nvSpPr>
        <p:spPr>
          <a:xfrm>
            <a:off x="457200" y="1143000"/>
            <a:ext cx="8229600" cy="5190067"/>
          </a:xfrm>
        </p:spPr>
        <p:txBody>
          <a:bodyPr/>
          <a:lstStyle/>
          <a:p>
            <a:pPr eaLnBrk="1" hangingPunct="1"/>
            <a:r>
              <a:rPr lang="en-US" sz="3600" dirty="0">
                <a:ea typeface="Times New Roman" charset="0"/>
                <a:cs typeface="Times New Roman" charset="0"/>
              </a:rPr>
              <a:t>Most are located along the crests of oceanic ridges and can be thought of as constructive plate </a:t>
            </a:r>
            <a:r>
              <a:rPr lang="en-US" sz="3600" dirty="0" smtClean="0">
                <a:ea typeface="Times New Roman" charset="0"/>
                <a:cs typeface="Times New Roman" charset="0"/>
              </a:rPr>
              <a:t>margins</a:t>
            </a:r>
          </a:p>
          <a:p>
            <a:pPr eaLnBrk="1" hangingPunct="1"/>
            <a:r>
              <a:rPr lang="en-US" sz="3600" dirty="0" smtClean="0">
                <a:ea typeface="Times New Roman" charset="0"/>
                <a:cs typeface="Times New Roman" charset="0"/>
              </a:rPr>
              <a:t>Plates move away from each other</a:t>
            </a:r>
            <a:r>
              <a:rPr lang="en-US" sz="3600" dirty="0" smtClean="0"/>
              <a:t> </a:t>
            </a:r>
            <a:endParaRPr lang="en-US" sz="3600" dirty="0"/>
          </a:p>
          <a:p>
            <a:pPr eaLnBrk="1" hangingPunct="1"/>
            <a:r>
              <a:rPr lang="en-US" sz="3600" dirty="0">
                <a:ea typeface="Times New Roman" charset="0"/>
                <a:cs typeface="Times New Roman" charset="0"/>
              </a:rPr>
              <a:t>Oceanic ridges and seafloor spreading</a:t>
            </a:r>
            <a:r>
              <a:rPr lang="en-US" sz="3600" dirty="0"/>
              <a:t> </a:t>
            </a:r>
          </a:p>
          <a:p>
            <a:pPr lvl="2" eaLnBrk="1" hangingPunct="1"/>
            <a:r>
              <a:rPr lang="en-US" sz="3200" dirty="0">
                <a:ea typeface="Times New Roman" charset="0"/>
                <a:cs typeface="Times New Roman" charset="0"/>
              </a:rPr>
              <a:t>Along well-developed divergent plate boundaries, the seafloor is elevated forming oceanic ridges</a:t>
            </a:r>
            <a:r>
              <a:rPr lang="en-US" sz="3200" dirty="0"/>
              <a:t> </a:t>
            </a:r>
          </a:p>
          <a:p>
            <a:pPr lvl="2" eaLnBrk="1" hangingPunct="1"/>
            <a:endParaRPr lang="en-US" sz="2800" dirty="0">
              <a:solidFill>
                <a:schemeClr val="tx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plate boundaries"/>
          <p:cNvPicPr>
            <a:picLocks noChangeAspect="1" noChangeArrowheads="1"/>
          </p:cNvPicPr>
          <p:nvPr/>
        </p:nvPicPr>
        <p:blipFill>
          <a:blip r:embed="rId2"/>
          <a:srcRect/>
          <a:stretch>
            <a:fillRect/>
          </a:stretch>
        </p:blipFill>
        <p:spPr bwMode="auto">
          <a:xfrm>
            <a:off x="0" y="-42863"/>
            <a:ext cx="9144000" cy="6900863"/>
          </a:xfrm>
          <a:prstGeom prst="rect">
            <a:avLst/>
          </a:prstGeom>
          <a:noFill/>
          <a:ln w="9525">
            <a:noFill/>
            <a:miter lim="800000"/>
            <a:headEnd/>
            <a:tailEnd/>
          </a:ln>
        </p:spPr>
      </p:pic>
      <p:sp>
        <p:nvSpPr>
          <p:cNvPr id="48131" name="Text Box 3"/>
          <p:cNvSpPr txBox="1">
            <a:spLocks noChangeArrowheads="1"/>
          </p:cNvSpPr>
          <p:nvPr/>
        </p:nvSpPr>
        <p:spPr bwMode="auto">
          <a:xfrm>
            <a:off x="212725" y="3511550"/>
            <a:ext cx="1136650" cy="396875"/>
          </a:xfrm>
          <a:prstGeom prst="rect">
            <a:avLst/>
          </a:prstGeom>
          <a:noFill/>
          <a:ln w="9525">
            <a:noFill/>
            <a:miter lim="800000"/>
            <a:headEnd/>
            <a:tailEnd/>
          </a:ln>
        </p:spPr>
        <p:txBody>
          <a:bodyPr wrap="none">
            <a:prstTxWarp prst="textNoShape">
              <a:avLst/>
            </a:prstTxWarp>
            <a:spAutoFit/>
          </a:bodyPr>
          <a:lstStyle/>
          <a:p>
            <a:pPr eaLnBrk="0" hangingPunct="0"/>
            <a:r>
              <a:rPr lang="en-US" sz="2000">
                <a:solidFill>
                  <a:schemeClr val="bg2"/>
                </a:solidFill>
                <a:latin typeface="Tahoma" charset="0"/>
              </a:rPr>
              <a:t>Oceanic</a:t>
            </a:r>
            <a:r>
              <a:rPr lang="en-US">
                <a:solidFill>
                  <a:schemeClr val="bg2"/>
                </a:solidFill>
                <a:latin typeface="Tahoma" charset="0"/>
              </a:rPr>
              <a:t> </a:t>
            </a:r>
          </a:p>
        </p:txBody>
      </p:sp>
      <p:sp>
        <p:nvSpPr>
          <p:cNvPr id="48132" name="Text Box 4"/>
          <p:cNvSpPr txBox="1">
            <a:spLocks noChangeArrowheads="1"/>
          </p:cNvSpPr>
          <p:nvPr/>
        </p:nvSpPr>
        <p:spPr bwMode="auto">
          <a:xfrm>
            <a:off x="3184525" y="3511550"/>
            <a:ext cx="73342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a:solidFill>
                  <a:schemeClr val="bg2"/>
                </a:solidFill>
                <a:latin typeface="Tahoma" charset="0"/>
              </a:rPr>
              <a:t>crust</a:t>
            </a:r>
          </a:p>
        </p:txBody>
      </p:sp>
      <p:sp>
        <p:nvSpPr>
          <p:cNvPr id="48133" name="Text Box 5"/>
          <p:cNvSpPr txBox="1">
            <a:spLocks noChangeArrowheads="1"/>
          </p:cNvSpPr>
          <p:nvPr/>
        </p:nvSpPr>
        <p:spPr bwMode="auto">
          <a:xfrm>
            <a:off x="7391400" y="3556000"/>
            <a:ext cx="1454150" cy="701675"/>
          </a:xfrm>
          <a:prstGeom prst="rect">
            <a:avLst/>
          </a:prstGeom>
          <a:noFill/>
          <a:ln w="9525">
            <a:noFill/>
            <a:miter lim="800000"/>
            <a:headEnd/>
            <a:tailEnd/>
          </a:ln>
        </p:spPr>
        <p:txBody>
          <a:bodyPr wrap="none">
            <a:prstTxWarp prst="textNoShape">
              <a:avLst/>
            </a:prstTxWarp>
            <a:spAutoFit/>
          </a:bodyPr>
          <a:lstStyle/>
          <a:p>
            <a:pPr eaLnBrk="0" hangingPunct="0"/>
            <a:r>
              <a:rPr lang="en-US" sz="2000">
                <a:solidFill>
                  <a:srgbClr val="FF0000"/>
                </a:solidFill>
                <a:latin typeface="Tahoma" charset="0"/>
              </a:rPr>
              <a:t>Continental</a:t>
            </a:r>
          </a:p>
          <a:p>
            <a:pPr eaLnBrk="0" hangingPunct="0"/>
            <a:r>
              <a:rPr lang="en-US" sz="2000">
                <a:solidFill>
                  <a:srgbClr val="FF0000"/>
                </a:solidFill>
                <a:latin typeface="Tahoma" charset="0"/>
              </a:rPr>
              <a:t>   crust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50825" y="0"/>
            <a:ext cx="8688388" cy="1143000"/>
          </a:xfrm>
        </p:spPr>
        <p:txBody>
          <a:bodyPr/>
          <a:lstStyle/>
          <a:p>
            <a:pPr eaLnBrk="1" hangingPunct="1"/>
            <a:r>
              <a:rPr lang="en-US" sz="4000"/>
              <a:t>Convergent Plate Boundaries</a:t>
            </a:r>
          </a:p>
        </p:txBody>
      </p:sp>
      <p:sp>
        <p:nvSpPr>
          <p:cNvPr id="63491" name="Rectangle 3"/>
          <p:cNvSpPr>
            <a:spLocks noGrp="1" noChangeArrowheads="1"/>
          </p:cNvSpPr>
          <p:nvPr>
            <p:ph type="body" idx="1"/>
          </p:nvPr>
        </p:nvSpPr>
        <p:spPr>
          <a:xfrm>
            <a:off x="457200" y="1143000"/>
            <a:ext cx="8229600" cy="5291667"/>
          </a:xfrm>
        </p:spPr>
        <p:txBody>
          <a:bodyPr/>
          <a:lstStyle/>
          <a:p>
            <a:pPr eaLnBrk="1" hangingPunct="1"/>
            <a:r>
              <a:rPr lang="en-US" sz="3600" dirty="0">
                <a:ea typeface="Times New Roman" charset="0"/>
                <a:cs typeface="Times New Roman" charset="0"/>
              </a:rPr>
              <a:t>Older portions of oceanic plates are returned to the mantle in these destructive plate margins</a:t>
            </a:r>
            <a:r>
              <a:rPr lang="en-US" sz="3600" dirty="0"/>
              <a:t> </a:t>
            </a:r>
          </a:p>
          <a:p>
            <a:pPr lvl="2" eaLnBrk="1" hangingPunct="1"/>
            <a:r>
              <a:rPr lang="en-US" sz="3200" dirty="0">
                <a:ea typeface="Times New Roman" charset="0"/>
                <a:cs typeface="Times New Roman" charset="0"/>
              </a:rPr>
              <a:t>Surface expression of the descending plate is an ocean </a:t>
            </a:r>
            <a:r>
              <a:rPr lang="en-US" sz="3200" dirty="0">
                <a:solidFill>
                  <a:schemeClr val="tx2"/>
                </a:solidFill>
                <a:ea typeface="Times New Roman" charset="0"/>
                <a:cs typeface="Times New Roman" charset="0"/>
              </a:rPr>
              <a:t>trench</a:t>
            </a:r>
            <a:r>
              <a:rPr lang="en-US" sz="3200" dirty="0"/>
              <a:t> </a:t>
            </a:r>
          </a:p>
          <a:p>
            <a:pPr lvl="2" eaLnBrk="1" hangingPunct="1"/>
            <a:r>
              <a:rPr lang="en-US" sz="3200" dirty="0">
                <a:ea typeface="Times New Roman" charset="0"/>
                <a:cs typeface="Times New Roman" charset="0"/>
              </a:rPr>
              <a:t>Called </a:t>
            </a:r>
            <a:r>
              <a:rPr lang="en-US" sz="3200" dirty="0">
                <a:solidFill>
                  <a:schemeClr val="tx2"/>
                </a:solidFill>
                <a:ea typeface="Times New Roman" charset="0"/>
                <a:cs typeface="Times New Roman" charset="0"/>
              </a:rPr>
              <a:t>subduction zones</a:t>
            </a:r>
            <a:r>
              <a:rPr lang="en-US" sz="3200" dirty="0"/>
              <a:t> </a:t>
            </a:r>
          </a:p>
          <a:p>
            <a:pPr lvl="2" eaLnBrk="1" hangingPunct="1"/>
            <a:r>
              <a:rPr lang="en-US" sz="3200" dirty="0">
                <a:ea typeface="Times New Roman" charset="0"/>
                <a:cs typeface="Times New Roman" charset="0"/>
              </a:rPr>
              <a:t>Average angle at which oceanic lithosphere descends into the mantle is about 45</a:t>
            </a:r>
            <a:r>
              <a:rPr lang="en-US" sz="3200" dirty="0">
                <a:ea typeface="Times New Roman" charset="0"/>
                <a:cs typeface="Times New Roman" charset="0"/>
                <a:sym typeface="Symbol" charset="2"/>
              </a:rPr>
              <a:t></a:t>
            </a:r>
            <a:r>
              <a:rPr lang="en-US" sz="3200" dirty="0"/>
              <a:t> </a:t>
            </a:r>
          </a:p>
          <a:p>
            <a:pPr lvl="3" eaLnBrk="1" hangingPunct="1"/>
            <a:endParaRPr 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68313" y="0"/>
            <a:ext cx="8229600" cy="1143000"/>
          </a:xfrm>
        </p:spPr>
        <p:txBody>
          <a:bodyPr/>
          <a:lstStyle/>
          <a:p>
            <a:pPr eaLnBrk="1" hangingPunct="1"/>
            <a:r>
              <a:rPr lang="en-US" sz="3600"/>
              <a:t>Convergent Plate Boundaries</a:t>
            </a:r>
          </a:p>
        </p:txBody>
      </p:sp>
      <p:sp>
        <p:nvSpPr>
          <p:cNvPr id="65539" name="Rectangle 3"/>
          <p:cNvSpPr>
            <a:spLocks noGrp="1" noChangeArrowheads="1"/>
          </p:cNvSpPr>
          <p:nvPr>
            <p:ph type="body" idx="1"/>
          </p:nvPr>
        </p:nvSpPr>
        <p:spPr>
          <a:xfrm>
            <a:off x="457200" y="1143000"/>
            <a:ext cx="8229600" cy="5122333"/>
          </a:xfrm>
        </p:spPr>
        <p:txBody>
          <a:bodyPr/>
          <a:lstStyle/>
          <a:p>
            <a:pPr eaLnBrk="1" hangingPunct="1"/>
            <a:r>
              <a:rPr lang="en-US" dirty="0"/>
              <a:t>Convergent plates can cause deep-sea trenches and continental-scale mountain ranges</a:t>
            </a:r>
          </a:p>
          <a:p>
            <a:pPr lvl="1" eaLnBrk="1" hangingPunct="1"/>
            <a:r>
              <a:rPr lang="en-US" dirty="0"/>
              <a:t>Heavy, but thin, oceanic crust tends to be forced under continental crust</a:t>
            </a:r>
          </a:p>
          <a:p>
            <a:pPr lvl="1" eaLnBrk="1" hangingPunct="1"/>
            <a:r>
              <a:rPr lang="en-US" dirty="0"/>
              <a:t>Deep trenches form at these subduction zones</a:t>
            </a:r>
          </a:p>
          <a:p>
            <a:pPr lvl="1" eaLnBrk="1" hangingPunct="1"/>
            <a:r>
              <a:rPr lang="en-US" dirty="0"/>
              <a:t>Volcanoes and earthquakes are common in subduction zones</a:t>
            </a:r>
          </a:p>
          <a:p>
            <a:pPr lvl="2" eaLnBrk="1" hangingPunct="1"/>
            <a:r>
              <a:rPr lang="en-US" dirty="0"/>
              <a:t>For example, the Ring of Fire</a:t>
            </a:r>
          </a:p>
        </p:txBody>
      </p:sp>
    </p:spTree>
  </p:cSld>
  <p:clrMapOvr>
    <a:masterClrMapping/>
  </p:clrMapOvr>
  <p:transition xmlns:p14="http://schemas.microsoft.com/office/powerpoint/2010/mai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ring of fire 4"/>
          <p:cNvPicPr>
            <a:picLocks noChangeAspect="1" noChangeArrowheads="1"/>
          </p:cNvPicPr>
          <p:nvPr/>
        </p:nvPicPr>
        <p:blipFill>
          <a:blip r:embed="rId2"/>
          <a:srcRect/>
          <a:stretch>
            <a:fillRect/>
          </a:stretch>
        </p:blipFill>
        <p:spPr bwMode="auto">
          <a:xfrm>
            <a:off x="0" y="555625"/>
            <a:ext cx="9144000" cy="57467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50825" y="0"/>
            <a:ext cx="8440738" cy="1143000"/>
          </a:xfrm>
        </p:spPr>
        <p:txBody>
          <a:bodyPr/>
          <a:lstStyle/>
          <a:p>
            <a:pPr eaLnBrk="1" hangingPunct="1"/>
            <a:r>
              <a:rPr lang="en-US" sz="4000"/>
              <a:t>Transform Fault Boundaries</a:t>
            </a:r>
          </a:p>
        </p:txBody>
      </p:sp>
      <p:sp>
        <p:nvSpPr>
          <p:cNvPr id="23555" name="Rectangle 3"/>
          <p:cNvSpPr>
            <a:spLocks noGrp="1" noChangeArrowheads="1"/>
          </p:cNvSpPr>
          <p:nvPr>
            <p:ph type="body" idx="1"/>
          </p:nvPr>
        </p:nvSpPr>
        <p:spPr/>
        <p:txBody>
          <a:bodyPr/>
          <a:lstStyle/>
          <a:p>
            <a:pPr eaLnBrk="1" hangingPunct="1">
              <a:buFontTx/>
              <a:buNone/>
            </a:pPr>
            <a:r>
              <a:rPr lang="en-US" sz="2800" b="1">
                <a:ea typeface="Times New Roman" charset="0"/>
                <a:cs typeface="Times New Roman" charset="0"/>
              </a:rPr>
              <a:t>The third type of plate boundary</a:t>
            </a:r>
            <a:r>
              <a:rPr lang="en-US" sz="2800"/>
              <a:t> </a:t>
            </a:r>
          </a:p>
          <a:p>
            <a:pPr eaLnBrk="1" hangingPunct="1"/>
            <a:r>
              <a:rPr lang="en-US" sz="2800">
                <a:ea typeface="Times New Roman" charset="0"/>
                <a:cs typeface="Times New Roman" charset="0"/>
              </a:rPr>
              <a:t>Plates slide past one another and no new lithosphere is created or destroyed</a:t>
            </a:r>
          </a:p>
          <a:p>
            <a:pPr eaLnBrk="1" hangingPunct="1"/>
            <a:r>
              <a:rPr lang="en-US" sz="2800"/>
              <a:t>Because the edges of the plates are rough, they can catch and "stick," allowing stress to build</a:t>
            </a:r>
          </a:p>
          <a:p>
            <a:pPr eaLnBrk="1" hangingPunct="1"/>
            <a:r>
              <a:rPr lang="en-US" sz="2800"/>
              <a:t>When this stress is released suddenly, </a:t>
            </a:r>
            <a:r>
              <a:rPr lang="en-US" sz="2800" b="1"/>
              <a:t>earthquakes</a:t>
            </a:r>
            <a:r>
              <a:rPr lang="en-US" sz="2800"/>
              <a:t> may occur</a:t>
            </a:r>
          </a:p>
          <a:p>
            <a:pPr eaLnBrk="1" hangingPunct="1"/>
            <a:endParaRPr lang="en-US" sz="2800"/>
          </a:p>
          <a:p>
            <a:pPr lvl="3" eaLnBrk="1" hangingPunct="1"/>
            <a:endParaRPr lang="en-US" sz="3200"/>
          </a:p>
          <a:p>
            <a:pPr lvl="3" eaLnBrk="1" hangingPunct="1"/>
            <a:endParaRPr lang="en-US" sz="24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685800" y="1676400"/>
            <a:ext cx="7772400" cy="4419600"/>
          </a:xfrm>
        </p:spPr>
        <p:txBody>
          <a:bodyPr/>
          <a:lstStyle/>
          <a:p>
            <a:pPr eaLnBrk="1" hangingPunct="1"/>
            <a:r>
              <a:rPr lang="en-US" dirty="0">
                <a:ea typeface="Times New Roman" charset="0"/>
                <a:cs typeface="Times New Roman" charset="0"/>
              </a:rPr>
              <a:t>Earth in Cross Section</a:t>
            </a:r>
          </a:p>
          <a:p>
            <a:pPr lvl="1" eaLnBrk="1" hangingPunct="1"/>
            <a:r>
              <a:rPr lang="en-US" dirty="0">
                <a:ea typeface="Times New Roman" charset="0"/>
                <a:cs typeface="Times New Roman" charset="0"/>
              </a:rPr>
              <a:t>Earth’s core  </a:t>
            </a:r>
          </a:p>
          <a:p>
            <a:pPr lvl="1" eaLnBrk="1" hangingPunct="1"/>
            <a:r>
              <a:rPr lang="en-US" dirty="0">
                <a:ea typeface="Times New Roman" charset="0"/>
                <a:cs typeface="Times New Roman" charset="0"/>
              </a:rPr>
              <a:t>Earth’s magnetism</a:t>
            </a:r>
          </a:p>
          <a:p>
            <a:pPr lvl="1" eaLnBrk="1" hangingPunct="1"/>
            <a:r>
              <a:rPr lang="en-US" dirty="0">
                <a:ea typeface="Times New Roman" charset="0"/>
                <a:cs typeface="Times New Roman" charset="0"/>
              </a:rPr>
              <a:t>Earth’s mantle  </a:t>
            </a:r>
          </a:p>
          <a:p>
            <a:pPr lvl="1" eaLnBrk="1" hangingPunct="1"/>
            <a:r>
              <a:rPr lang="en-US" dirty="0">
                <a:ea typeface="Times New Roman" charset="0"/>
                <a:cs typeface="Times New Roman" charset="0"/>
              </a:rPr>
              <a:t>Lithosphere and crust  </a:t>
            </a:r>
          </a:p>
        </p:txBody>
      </p:sp>
      <p:sp>
        <p:nvSpPr>
          <p:cNvPr id="37891" name="Rectangle 2"/>
          <p:cNvSpPr>
            <a:spLocks noGrp="1" noChangeArrowheads="1"/>
          </p:cNvSpPr>
          <p:nvPr>
            <p:ph type="title"/>
          </p:nvPr>
        </p:nvSpPr>
        <p:spPr>
          <a:xfrm>
            <a:off x="0" y="381000"/>
            <a:ext cx="9144000" cy="762000"/>
          </a:xfrm>
        </p:spPr>
        <p:txBody>
          <a:bodyPr>
            <a:normAutofit fontScale="90000"/>
          </a:bodyPr>
          <a:lstStyle/>
          <a:p>
            <a:pPr eaLnBrk="1" hangingPunct="1"/>
            <a:r>
              <a:rPr lang="en-US" dirty="0">
                <a:solidFill>
                  <a:srgbClr val="16165D"/>
                </a:solidFill>
                <a:ea typeface="Times New Roman" charset="0"/>
                <a:cs typeface="Times New Roman" charset="0"/>
              </a:rPr>
              <a:t>Earth’s Structure and </a:t>
            </a:r>
            <a:br>
              <a:rPr lang="en-US" dirty="0">
                <a:solidFill>
                  <a:srgbClr val="16165D"/>
                </a:solidFill>
                <a:ea typeface="Times New Roman" charset="0"/>
                <a:cs typeface="Times New Roman" charset="0"/>
              </a:rPr>
            </a:br>
            <a:r>
              <a:rPr lang="en-US" dirty="0">
                <a:solidFill>
                  <a:srgbClr val="16165D"/>
                </a:solidFill>
                <a:ea typeface="Times New Roman" charset="0"/>
                <a:cs typeface="Times New Roman" charset="0"/>
              </a:rPr>
              <a:t>Internal Energy  </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transform faults"/>
          <p:cNvPicPr>
            <a:picLocks noChangeAspect="1" noChangeArrowheads="1"/>
          </p:cNvPicPr>
          <p:nvPr/>
        </p:nvPicPr>
        <p:blipFill>
          <a:blip r:embed="rId2"/>
          <a:srcRect/>
          <a:stretch>
            <a:fillRect/>
          </a:stretch>
        </p:blipFill>
        <p:spPr bwMode="auto">
          <a:xfrm>
            <a:off x="685800" y="65088"/>
            <a:ext cx="7772400" cy="6727825"/>
          </a:xfrm>
          <a:prstGeom prst="rect">
            <a:avLst/>
          </a:prstGeom>
          <a:noFill/>
          <a:ln w="9525">
            <a:noFill/>
            <a:miter lim="800000"/>
            <a:headEnd/>
            <a:tailEnd/>
          </a:ln>
        </p:spPr>
      </p:pic>
      <p:sp>
        <p:nvSpPr>
          <p:cNvPr id="24579" name="Text Box 3"/>
          <p:cNvSpPr txBox="1">
            <a:spLocks noChangeArrowheads="1"/>
          </p:cNvSpPr>
          <p:nvPr/>
        </p:nvSpPr>
        <p:spPr bwMode="auto">
          <a:xfrm>
            <a:off x="762000" y="4062413"/>
            <a:ext cx="4559300" cy="1433512"/>
          </a:xfrm>
          <a:prstGeom prst="rect">
            <a:avLst/>
          </a:prstGeom>
          <a:noFill/>
          <a:ln w="9525">
            <a:noFill/>
            <a:miter lim="800000"/>
            <a:headEnd/>
            <a:tailEnd/>
          </a:ln>
        </p:spPr>
        <p:txBody>
          <a:bodyPr wrap="none">
            <a:prstTxWarp prst="textNoShape">
              <a:avLst/>
            </a:prstTxWarp>
            <a:spAutoFit/>
          </a:bodyPr>
          <a:lstStyle/>
          <a:p>
            <a:pPr eaLnBrk="0" hangingPunct="0"/>
            <a:r>
              <a:rPr lang="en-US" sz="2800" b="1" i="1">
                <a:solidFill>
                  <a:srgbClr val="FF0000"/>
                </a:solidFill>
                <a:latin typeface="Tahoma" charset="0"/>
              </a:rPr>
              <a:t>Transform boundaries – </a:t>
            </a:r>
          </a:p>
          <a:p>
            <a:pPr eaLnBrk="0" hangingPunct="0"/>
            <a:r>
              <a:rPr lang="en-US" sz="2800" b="1" i="1">
                <a:solidFill>
                  <a:srgbClr val="FF0000"/>
                </a:solidFill>
                <a:latin typeface="Tahoma" charset="0"/>
              </a:rPr>
              <a:t>Plates slide </a:t>
            </a:r>
            <a:r>
              <a:rPr lang="en-US" sz="3200" b="1" i="1">
                <a:solidFill>
                  <a:srgbClr val="FF0000"/>
                </a:solidFill>
                <a:latin typeface="Tahoma" charset="0"/>
              </a:rPr>
              <a:t>pass</a:t>
            </a:r>
            <a:r>
              <a:rPr lang="en-US" sz="2800" b="1" i="1">
                <a:solidFill>
                  <a:srgbClr val="FF0000"/>
                </a:solidFill>
                <a:latin typeface="Tahoma" charset="0"/>
              </a:rPr>
              <a:t> each </a:t>
            </a:r>
          </a:p>
          <a:p>
            <a:pPr eaLnBrk="0" hangingPunct="0"/>
            <a:r>
              <a:rPr lang="en-US" sz="2800" b="1" i="1">
                <a:solidFill>
                  <a:srgbClr val="FF0000"/>
                </a:solidFill>
                <a:latin typeface="Tahoma" charset="0"/>
              </a:rPr>
              <a:t>other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ea typeface="ＭＳ Ｐゴシック" charset="-128"/>
                <a:cs typeface="ＭＳ Ｐゴシック" charset="-128"/>
              </a:rPr>
              <a:t>Earthquakes and Volcanoes</a:t>
            </a:r>
          </a:p>
        </p:txBody>
      </p:sp>
      <p:pic>
        <p:nvPicPr>
          <p:cNvPr id="80899" name="Picture 5" descr="EG6_Figure_08_18-L"/>
          <p:cNvPicPr>
            <a:picLocks noChangeAspect="1" noChangeArrowheads="1"/>
          </p:cNvPicPr>
          <p:nvPr/>
        </p:nvPicPr>
        <p:blipFill>
          <a:blip r:embed="rId3"/>
          <a:srcRect/>
          <a:stretch>
            <a:fillRect/>
          </a:stretch>
        </p:blipFill>
        <p:spPr bwMode="auto">
          <a:xfrm>
            <a:off x="-1" y="671596"/>
            <a:ext cx="9343179" cy="6110204"/>
          </a:xfrm>
          <a:prstGeom prst="rect">
            <a:avLst/>
          </a:prstGeom>
          <a:noFill/>
          <a:ln w="9525">
            <a:noFill/>
            <a:miter lim="800000"/>
            <a:headEnd/>
            <a:tailEnd/>
          </a:ln>
        </p:spPr>
      </p:pic>
      <p:sp>
        <p:nvSpPr>
          <p:cNvPr id="80900" name="Text Box 4"/>
          <p:cNvSpPr txBox="1">
            <a:spLocks noChangeArrowheads="1"/>
          </p:cNvSpPr>
          <p:nvPr/>
        </p:nvSpPr>
        <p:spPr bwMode="auto">
          <a:xfrm>
            <a:off x="8021638" y="6046788"/>
            <a:ext cx="1120775" cy="336550"/>
          </a:xfrm>
          <a:prstGeom prst="rect">
            <a:avLst/>
          </a:prstGeom>
          <a:noFill/>
          <a:ln w="9525">
            <a:noFill/>
            <a:miter lim="800000"/>
            <a:headEnd/>
            <a:tailEnd/>
          </a:ln>
        </p:spPr>
        <p:txBody>
          <a:bodyPr wrap="none">
            <a:prstTxWarp prst="textNoShape">
              <a:avLst/>
            </a:prstTxWarp>
            <a:spAutoFit/>
          </a:bodyPr>
          <a:lstStyle/>
          <a:p>
            <a:r>
              <a:rPr lang="en-US"/>
              <a:t>Figure 8.18</a:t>
            </a:r>
          </a:p>
        </p:txBody>
      </p:sp>
      <p:sp>
        <p:nvSpPr>
          <p:cNvPr id="80901"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80902"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0" y="914400"/>
            <a:ext cx="7772400" cy="762000"/>
          </a:xfrm>
        </p:spPr>
        <p:txBody>
          <a:bodyPr/>
          <a:lstStyle/>
          <a:p>
            <a:pPr eaLnBrk="1" hangingPunct="1"/>
            <a:r>
              <a:rPr lang="en-US">
                <a:ea typeface="ＭＳ Ｐゴシック" charset="-128"/>
                <a:cs typeface="ＭＳ Ｐゴシック" charset="-128"/>
              </a:rPr>
              <a:t>Magnetic Reversals</a:t>
            </a:r>
          </a:p>
        </p:txBody>
      </p:sp>
      <p:sp>
        <p:nvSpPr>
          <p:cNvPr id="72707" name="Text Box 4"/>
          <p:cNvSpPr txBox="1">
            <a:spLocks noChangeArrowheads="1"/>
          </p:cNvSpPr>
          <p:nvPr/>
        </p:nvSpPr>
        <p:spPr bwMode="auto">
          <a:xfrm>
            <a:off x="7920038" y="6210300"/>
            <a:ext cx="1120775" cy="336550"/>
          </a:xfrm>
          <a:prstGeom prst="rect">
            <a:avLst/>
          </a:prstGeom>
          <a:noFill/>
          <a:ln w="9525">
            <a:noFill/>
            <a:miter lim="800000"/>
            <a:headEnd/>
            <a:tailEnd/>
          </a:ln>
        </p:spPr>
        <p:txBody>
          <a:bodyPr wrap="none">
            <a:prstTxWarp prst="textNoShape">
              <a:avLst/>
            </a:prstTxWarp>
            <a:spAutoFit/>
          </a:bodyPr>
          <a:lstStyle/>
          <a:p>
            <a:r>
              <a:rPr lang="en-US"/>
              <a:t>Figure 8.14</a:t>
            </a:r>
          </a:p>
        </p:txBody>
      </p:sp>
      <p:pic>
        <p:nvPicPr>
          <p:cNvPr id="72708" name="Picture 5" descr="EG6_Figure_08_14-L"/>
          <p:cNvPicPr>
            <a:picLocks noChangeAspect="1" noChangeArrowheads="1"/>
          </p:cNvPicPr>
          <p:nvPr/>
        </p:nvPicPr>
        <p:blipFill>
          <a:blip r:embed="rId3"/>
          <a:srcRect/>
          <a:stretch>
            <a:fillRect/>
          </a:stretch>
        </p:blipFill>
        <p:spPr bwMode="auto">
          <a:xfrm>
            <a:off x="298450" y="2000250"/>
            <a:ext cx="8547100" cy="39560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5" descr="EG6_Figure_08_17-L"/>
          <p:cNvPicPr>
            <a:picLocks noChangeAspect="1" noChangeArrowheads="1"/>
          </p:cNvPicPr>
          <p:nvPr/>
        </p:nvPicPr>
        <p:blipFill>
          <a:blip r:embed="rId3"/>
          <a:srcRect/>
          <a:stretch>
            <a:fillRect/>
          </a:stretch>
        </p:blipFill>
        <p:spPr bwMode="auto">
          <a:xfrm>
            <a:off x="644525" y="744538"/>
            <a:ext cx="7853363" cy="5910262"/>
          </a:xfrm>
          <a:prstGeom prst="rect">
            <a:avLst/>
          </a:prstGeom>
          <a:noFill/>
          <a:ln w="9525">
            <a:noFill/>
            <a:miter lim="800000"/>
            <a:headEnd/>
            <a:tailEnd/>
          </a:ln>
        </p:spPr>
      </p:pic>
      <p:sp>
        <p:nvSpPr>
          <p:cNvPr id="78851"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ea typeface="ＭＳ Ｐゴシック" charset="-128"/>
                <a:cs typeface="ＭＳ Ｐゴシック" charset="-128"/>
              </a:rPr>
              <a:t>Relative Age of Oceanic Crust</a:t>
            </a:r>
          </a:p>
        </p:txBody>
      </p:sp>
      <p:sp>
        <p:nvSpPr>
          <p:cNvPr id="78852" name="Text Box 4"/>
          <p:cNvSpPr txBox="1">
            <a:spLocks noChangeArrowheads="1"/>
          </p:cNvSpPr>
          <p:nvPr/>
        </p:nvSpPr>
        <p:spPr bwMode="auto">
          <a:xfrm>
            <a:off x="4010025" y="6129338"/>
            <a:ext cx="1120775" cy="336550"/>
          </a:xfrm>
          <a:prstGeom prst="rect">
            <a:avLst/>
          </a:prstGeom>
          <a:noFill/>
          <a:ln w="9525">
            <a:noFill/>
            <a:miter lim="800000"/>
            <a:headEnd/>
            <a:tailEnd/>
          </a:ln>
        </p:spPr>
        <p:txBody>
          <a:bodyPr wrap="none">
            <a:prstTxWarp prst="textNoShape">
              <a:avLst/>
            </a:prstTxWarp>
            <a:spAutoFit/>
          </a:bodyPr>
          <a:lstStyle/>
          <a:p>
            <a:r>
              <a:rPr lang="en-US"/>
              <a:t>Figure 8.17</a:t>
            </a:r>
          </a:p>
        </p:txBody>
      </p:sp>
      <p:sp>
        <p:nvSpPr>
          <p:cNvPr id="78853" name="Rectangle 6"/>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78854" name="Rectangle 7"/>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body" idx="1"/>
          </p:nvPr>
        </p:nvSpPr>
        <p:spPr>
          <a:xfrm>
            <a:off x="539750" y="1196975"/>
            <a:ext cx="7772400" cy="4572000"/>
          </a:xfrm>
        </p:spPr>
        <p:txBody>
          <a:bodyPr/>
          <a:lstStyle/>
          <a:p>
            <a:pPr eaLnBrk="1" hangingPunct="1"/>
            <a:r>
              <a:rPr lang="en-US">
                <a:ea typeface="Times New Roman" charset="0"/>
                <a:cs typeface="Times New Roman" charset="0"/>
              </a:rPr>
              <a:t>Hot Spots </a:t>
            </a:r>
          </a:p>
          <a:p>
            <a:pPr lvl="2" eaLnBrk="1" hangingPunct="1"/>
            <a:r>
              <a:rPr lang="en-US" sz="2800">
                <a:ea typeface="Times New Roman" charset="0"/>
                <a:cs typeface="Times New Roman" charset="0"/>
              </a:rPr>
              <a:t>Caused by rising plumes of mantle material</a:t>
            </a:r>
            <a:r>
              <a:rPr lang="en-US" sz="2800"/>
              <a:t> </a:t>
            </a:r>
          </a:p>
          <a:p>
            <a:pPr lvl="2" eaLnBrk="1" hangingPunct="1"/>
            <a:r>
              <a:rPr lang="en-US" sz="2800">
                <a:ea typeface="Times New Roman" charset="0"/>
                <a:cs typeface="Times New Roman" charset="0"/>
              </a:rPr>
              <a:t>Volcanoes can form over mantle plumes </a:t>
            </a:r>
            <a:r>
              <a:rPr lang="en-US" sz="2800"/>
              <a:t>(Hawaiian Island chain)</a:t>
            </a:r>
          </a:p>
          <a:p>
            <a:pPr lvl="2" eaLnBrk="1" hangingPunct="1"/>
            <a:r>
              <a:rPr lang="en-US" sz="2800">
                <a:ea typeface="Times New Roman" charset="0"/>
                <a:cs typeface="Times New Roman" charset="0"/>
              </a:rPr>
              <a:t>Most mantle plumes are long-lived structures and at least some originate at great depth, perhaps at the mantle-core boundary</a:t>
            </a:r>
            <a:r>
              <a:rPr lang="en-US" sz="2800"/>
              <a:t> </a:t>
            </a:r>
          </a:p>
          <a:p>
            <a:pPr lvl="3" eaLnBrk="1" hangingPunct="1"/>
            <a:endParaRPr lang="en-US" sz="2400"/>
          </a:p>
          <a:p>
            <a:pPr lvl="3" eaLnBrk="1" hangingPunct="1"/>
            <a:endParaRPr lang="en-US" sz="2400" b="1"/>
          </a:p>
          <a:p>
            <a:pPr lvl="3" eaLnBrk="1" hangingPunct="1"/>
            <a:endParaRPr lang="en-US" sz="2400" b="1"/>
          </a:p>
        </p:txBody>
      </p:sp>
      <p:sp>
        <p:nvSpPr>
          <p:cNvPr id="50179" name="Rectangle 3"/>
          <p:cNvSpPr>
            <a:spLocks noGrp="1" noChangeArrowheads="1"/>
          </p:cNvSpPr>
          <p:nvPr>
            <p:ph type="title"/>
          </p:nvPr>
        </p:nvSpPr>
        <p:spPr>
          <a:xfrm>
            <a:off x="250825" y="0"/>
            <a:ext cx="8675688" cy="1143000"/>
          </a:xfrm>
          <a:noFill/>
        </p:spPr>
        <p:txBody>
          <a:bodyPr/>
          <a:lstStyle/>
          <a:p>
            <a:pPr eaLnBrk="1" hangingPunct="1"/>
            <a:r>
              <a:rPr lang="en-US" sz="4000"/>
              <a:t>Testing the Plate Tectonics Model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2286000" y="0"/>
            <a:ext cx="6858000" cy="6858000"/>
          </a:xfrm>
          <a:prstGeom prst="rect">
            <a:avLst/>
          </a:prstGeom>
          <a:noFill/>
          <a:ln w="9525">
            <a:noFill/>
            <a:miter lim="800000"/>
            <a:headEnd/>
            <a:tailEnd/>
          </a:ln>
        </p:spPr>
      </p:pic>
      <p:sp>
        <p:nvSpPr>
          <p:cNvPr id="53251" name="Text Box 3"/>
          <p:cNvSpPr txBox="1">
            <a:spLocks noChangeArrowheads="1"/>
          </p:cNvSpPr>
          <p:nvPr/>
        </p:nvSpPr>
        <p:spPr bwMode="auto">
          <a:xfrm>
            <a:off x="0" y="609600"/>
            <a:ext cx="2919489" cy="6001642"/>
          </a:xfrm>
          <a:prstGeom prst="rect">
            <a:avLst/>
          </a:prstGeom>
          <a:noFill/>
          <a:ln w="9525">
            <a:noFill/>
            <a:miter lim="800000"/>
            <a:headEnd/>
            <a:tailEnd/>
          </a:ln>
        </p:spPr>
        <p:txBody>
          <a:bodyPr wrap="none">
            <a:prstTxWarp prst="textNoShape">
              <a:avLst/>
            </a:prstTxWarp>
            <a:spAutoFit/>
          </a:bodyPr>
          <a:lstStyle/>
          <a:p>
            <a:pPr eaLnBrk="0" hangingPunct="0"/>
            <a:r>
              <a:rPr lang="en-US" sz="2400" dirty="0">
                <a:latin typeface="Tahoma" charset="0"/>
              </a:rPr>
              <a:t>Hot spots or plumes</a:t>
            </a:r>
          </a:p>
          <a:p>
            <a:pPr eaLnBrk="0" hangingPunct="0"/>
            <a:r>
              <a:rPr lang="en-US" sz="2400" dirty="0">
                <a:latin typeface="Tahoma" charset="0"/>
              </a:rPr>
              <a:t>rise beneath the </a:t>
            </a:r>
          </a:p>
          <a:p>
            <a:pPr eaLnBrk="0" hangingPunct="0"/>
            <a:r>
              <a:rPr lang="en-US" sz="2400" dirty="0">
                <a:latin typeface="Tahoma" charset="0"/>
              </a:rPr>
              <a:t>Center  of Oceanic </a:t>
            </a:r>
          </a:p>
          <a:p>
            <a:pPr eaLnBrk="0" hangingPunct="0"/>
            <a:r>
              <a:rPr lang="en-US" sz="2400" dirty="0">
                <a:latin typeface="Tahoma" charset="0"/>
              </a:rPr>
              <a:t>plates</a:t>
            </a:r>
          </a:p>
          <a:p>
            <a:pPr eaLnBrk="0" hangingPunct="0"/>
            <a:endParaRPr lang="en-US" sz="2400" dirty="0">
              <a:latin typeface="Tahoma" charset="0"/>
            </a:endParaRPr>
          </a:p>
          <a:p>
            <a:pPr eaLnBrk="0" hangingPunct="0"/>
            <a:r>
              <a:rPr lang="en-US" sz="2400" dirty="0">
                <a:latin typeface="Tahoma" charset="0"/>
              </a:rPr>
              <a:t>Plumes </a:t>
            </a:r>
          </a:p>
          <a:p>
            <a:pPr eaLnBrk="0" hangingPunct="0">
              <a:buFontTx/>
              <a:buChar char="•"/>
            </a:pPr>
            <a:r>
              <a:rPr lang="en-US" sz="2400" dirty="0">
                <a:latin typeface="Tahoma" charset="0"/>
              </a:rPr>
              <a:t>hot magma from </a:t>
            </a:r>
          </a:p>
          <a:p>
            <a:pPr eaLnBrk="0" hangingPunct="0"/>
            <a:r>
              <a:rPr lang="en-US" sz="2400" dirty="0">
                <a:latin typeface="Tahoma" charset="0"/>
              </a:rPr>
              <a:t> the </a:t>
            </a:r>
            <a:r>
              <a:rPr lang="en-US" sz="2400" i="1" dirty="0">
                <a:latin typeface="Tahoma" charset="0"/>
              </a:rPr>
              <a:t>mantle</a:t>
            </a:r>
            <a:r>
              <a:rPr lang="en-US" sz="2400" dirty="0">
                <a:latin typeface="Tahoma" charset="0"/>
              </a:rPr>
              <a:t> rising </a:t>
            </a:r>
          </a:p>
          <a:p>
            <a:pPr eaLnBrk="0" hangingPunct="0"/>
            <a:r>
              <a:rPr lang="en-US" sz="2400" dirty="0">
                <a:latin typeface="Tahoma" charset="0"/>
              </a:rPr>
              <a:t> toward the surface.</a:t>
            </a:r>
          </a:p>
          <a:p>
            <a:pPr eaLnBrk="0" hangingPunct="0"/>
            <a:endParaRPr lang="en-US" sz="2400" dirty="0">
              <a:latin typeface="Tahoma" charset="0"/>
            </a:endParaRPr>
          </a:p>
          <a:p>
            <a:pPr eaLnBrk="0" hangingPunct="0">
              <a:buFontTx/>
              <a:buChar char="•"/>
            </a:pPr>
            <a:r>
              <a:rPr lang="en-US" sz="2400" dirty="0">
                <a:latin typeface="Tahoma" charset="0"/>
              </a:rPr>
              <a:t>Immovable</a:t>
            </a:r>
          </a:p>
          <a:p>
            <a:pPr eaLnBrk="0" hangingPunct="0">
              <a:buFontTx/>
              <a:buChar char="•"/>
            </a:pPr>
            <a:endParaRPr lang="en-US" sz="2400" dirty="0">
              <a:latin typeface="Tahoma" charset="0"/>
            </a:endParaRPr>
          </a:p>
          <a:p>
            <a:pPr eaLnBrk="0" hangingPunct="0">
              <a:buFontTx/>
              <a:buChar char="•"/>
            </a:pPr>
            <a:r>
              <a:rPr lang="en-US" sz="2400" dirty="0">
                <a:latin typeface="Tahoma" charset="0"/>
              </a:rPr>
              <a:t>Plates move over </a:t>
            </a:r>
          </a:p>
          <a:p>
            <a:pPr eaLnBrk="0" hangingPunct="0"/>
            <a:r>
              <a:rPr lang="en-US" sz="2400" dirty="0">
                <a:latin typeface="Tahoma" charset="0"/>
              </a:rPr>
              <a:t>  hotspots</a:t>
            </a:r>
          </a:p>
          <a:p>
            <a:pPr eaLnBrk="0" hangingPunct="0">
              <a:buFontTx/>
              <a:buChar char="•"/>
            </a:pPr>
            <a:endParaRPr lang="en-US" sz="2400" dirty="0">
              <a:latin typeface="Tahoma" charset="0"/>
            </a:endParaRPr>
          </a:p>
          <a:p>
            <a:pPr eaLnBrk="0" hangingPunct="0">
              <a:buFontTx/>
              <a:buChar char="•"/>
            </a:pPr>
            <a:r>
              <a:rPr lang="en-US" sz="2400" dirty="0">
                <a:latin typeface="Tahoma" charset="0"/>
              </a:rPr>
              <a:t>Islands of Hawaii</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5800" y="0"/>
            <a:ext cx="7772400" cy="762000"/>
          </a:xfrm>
        </p:spPr>
        <p:txBody>
          <a:bodyPr/>
          <a:lstStyle/>
          <a:p>
            <a:pPr eaLnBrk="1" hangingPunct="1"/>
            <a:r>
              <a:rPr lang="en-US">
                <a:solidFill>
                  <a:srgbClr val="16165D"/>
                </a:solidFill>
                <a:ea typeface="ＭＳ Ｐゴシック" charset="-128"/>
                <a:cs typeface="ＭＳ Ｐゴシック" charset="-128"/>
              </a:rPr>
              <a:t>Hot Spot Tracks</a:t>
            </a:r>
          </a:p>
        </p:txBody>
      </p:sp>
      <p:sp>
        <p:nvSpPr>
          <p:cNvPr id="82947" name="Text Box 4"/>
          <p:cNvSpPr txBox="1">
            <a:spLocks noChangeArrowheads="1"/>
          </p:cNvSpPr>
          <p:nvPr/>
        </p:nvSpPr>
        <p:spPr bwMode="auto">
          <a:xfrm>
            <a:off x="7920038" y="6094413"/>
            <a:ext cx="1120775" cy="336550"/>
          </a:xfrm>
          <a:prstGeom prst="rect">
            <a:avLst/>
          </a:prstGeom>
          <a:noFill/>
          <a:ln w="9525">
            <a:noFill/>
            <a:miter lim="800000"/>
            <a:headEnd/>
            <a:tailEnd/>
          </a:ln>
        </p:spPr>
        <p:txBody>
          <a:bodyPr wrap="none">
            <a:prstTxWarp prst="textNoShape">
              <a:avLst/>
            </a:prstTxWarp>
            <a:spAutoFit/>
          </a:bodyPr>
          <a:lstStyle/>
          <a:p>
            <a:r>
              <a:rPr lang="en-US"/>
              <a:t>Figure 8.19</a:t>
            </a:r>
          </a:p>
        </p:txBody>
      </p:sp>
      <p:pic>
        <p:nvPicPr>
          <p:cNvPr id="82948" name="Picture 6" descr="EG6_Figure_08_19a-L"/>
          <p:cNvPicPr>
            <a:picLocks noChangeAspect="1" noChangeArrowheads="1"/>
          </p:cNvPicPr>
          <p:nvPr/>
        </p:nvPicPr>
        <p:blipFill>
          <a:blip r:embed="rId3"/>
          <a:srcRect/>
          <a:stretch>
            <a:fillRect/>
          </a:stretch>
        </p:blipFill>
        <p:spPr bwMode="auto">
          <a:xfrm>
            <a:off x="1452563" y="722313"/>
            <a:ext cx="6238875" cy="5822950"/>
          </a:xfrm>
          <a:prstGeom prst="rect">
            <a:avLst/>
          </a:prstGeom>
          <a:noFill/>
          <a:ln w="9525">
            <a:noFill/>
            <a:miter lim="800000"/>
            <a:headEnd/>
            <a:tailEnd/>
          </a:ln>
        </p:spPr>
      </p:pic>
      <p:sp>
        <p:nvSpPr>
          <p:cNvPr id="82949" name="Rectangle 7"/>
          <p:cNvSpPr>
            <a:spLocks noChangeArrowheads="1"/>
          </p:cNvSpPr>
          <p:nvPr/>
        </p:nvSpPr>
        <p:spPr bwMode="auto">
          <a:xfrm>
            <a:off x="5211763" y="6529388"/>
            <a:ext cx="3544887" cy="252412"/>
          </a:xfrm>
          <a:prstGeom prst="rect">
            <a:avLst/>
          </a:prstGeom>
          <a:noFill/>
          <a:ln w="9525">
            <a:noFill/>
            <a:miter lim="800000"/>
            <a:headEnd/>
            <a:tailEnd/>
          </a:ln>
        </p:spPr>
        <p:txBody>
          <a:bodyPr>
            <a:prstTxWarp prst="textNoShape">
              <a:avLst/>
            </a:prstTxWarp>
          </a:bodyPr>
          <a:lstStyle/>
          <a:p>
            <a:pPr algn="r" eaLnBrk="0" hangingPunct="0"/>
            <a:r>
              <a:rPr lang="en-US" sz="1400">
                <a:latin typeface="Arial" charset="0"/>
                <a:ea typeface="ＭＳ Ｐゴシック" charset="-128"/>
                <a:cs typeface="ＭＳ Ｐゴシック" charset="-128"/>
              </a:rPr>
              <a:t>Copyright © 2010 Pearson Education, Inc.</a:t>
            </a:r>
          </a:p>
        </p:txBody>
      </p:sp>
      <p:sp>
        <p:nvSpPr>
          <p:cNvPr id="82950" name="Rectangle 8"/>
          <p:cNvSpPr>
            <a:spLocks noChangeArrowheads="1"/>
          </p:cNvSpPr>
          <p:nvPr/>
        </p:nvSpPr>
        <p:spPr bwMode="auto">
          <a:xfrm>
            <a:off x="228600" y="6529388"/>
            <a:ext cx="4946650" cy="252412"/>
          </a:xfrm>
          <a:prstGeom prst="rect">
            <a:avLst/>
          </a:prstGeom>
          <a:noFill/>
          <a:ln w="9525">
            <a:noFill/>
            <a:miter lim="800000"/>
            <a:headEnd/>
            <a:tailEnd/>
          </a:ln>
        </p:spPr>
        <p:txBody>
          <a:bodyPr>
            <a:prstTxWarp prst="textNoShape">
              <a:avLst/>
            </a:prstTxWarp>
          </a:bodyPr>
          <a:lstStyle/>
          <a:p>
            <a:pPr eaLnBrk="0" hangingPunct="0"/>
            <a:r>
              <a:rPr lang="en-US" sz="1400">
                <a:latin typeface="Arial" charset="0"/>
                <a:ea typeface="ＭＳ Ｐゴシック" charset="-128"/>
                <a:cs typeface="ＭＳ Ｐゴシック" charset="-128"/>
              </a:rPr>
              <a:t>Christopherson, </a:t>
            </a:r>
            <a:r>
              <a:rPr lang="en-US" sz="1400" i="1">
                <a:latin typeface="Arial" charset="0"/>
                <a:ea typeface="ＭＳ Ｐゴシック" charset="-128"/>
                <a:cs typeface="ＭＳ Ｐゴシック" charset="-128"/>
              </a:rPr>
              <a:t>Elemental Geosystems,</a:t>
            </a:r>
            <a:r>
              <a:rPr lang="en-US" sz="1400">
                <a:latin typeface="Arial" charset="0"/>
                <a:ea typeface="ＭＳ Ｐゴシック" charset="-128"/>
                <a:cs typeface="ＭＳ Ｐゴシック" charset="-128"/>
              </a:rPr>
              <a:t> Sixth Edition</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The image “http://www.geologyrocks.co.uk/geopics/basicgeology/earthstruc.gif” cannot be displayed, because it contains errors."/>
          <p:cNvPicPr>
            <a:picLocks noChangeAspect="1" noChangeArrowheads="1"/>
          </p:cNvPicPr>
          <p:nvPr/>
        </p:nvPicPr>
        <p:blipFill>
          <a:blip r:embed="rId2"/>
          <a:srcRect/>
          <a:stretch>
            <a:fillRect/>
          </a:stretch>
        </p:blipFill>
        <p:spPr bwMode="auto">
          <a:xfrm>
            <a:off x="0" y="109538"/>
            <a:ext cx="9144000" cy="6638925"/>
          </a:xfrm>
          <a:prstGeom prst="rect">
            <a:avLst/>
          </a:prstGeom>
          <a:noFill/>
          <a:ln w="9525">
            <a:noFill/>
            <a:miter lim="800000"/>
            <a:headEnd/>
            <a:tailEnd/>
          </a:ln>
        </p:spPr>
      </p:pic>
    </p:spTree>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250825" y="1196975"/>
            <a:ext cx="8524875" cy="4613275"/>
          </a:xfrm>
        </p:spPr>
        <p:txBody>
          <a:bodyPr/>
          <a:lstStyle/>
          <a:p>
            <a:pPr eaLnBrk="1" hangingPunct="1"/>
            <a:r>
              <a:rPr lang="en-US" dirty="0"/>
              <a:t>Origin</a:t>
            </a:r>
          </a:p>
          <a:p>
            <a:pPr marL="1143000" lvl="2" indent="-228600" eaLnBrk="1" hangingPunct="1"/>
            <a:r>
              <a:rPr lang="en-US" sz="2800" dirty="0">
                <a:ea typeface="Times New Roman" charset="0"/>
                <a:cs typeface="Times New Roman" charset="0"/>
              </a:rPr>
              <a:t>Most accepted explanation is that the core formed early in Earth’s history from a relatively homogeneous body</a:t>
            </a:r>
          </a:p>
          <a:p>
            <a:pPr marL="1143000" lvl="2" indent="-228600" eaLnBrk="1" hangingPunct="1"/>
            <a:r>
              <a:rPr lang="en-US" sz="2800" dirty="0">
                <a:ea typeface="Times New Roman" charset="0"/>
                <a:cs typeface="Times New Roman" charset="0"/>
              </a:rPr>
              <a:t>Blobs of heavy iron-rich materials sank toward the centre as Earth’s internal temperature increased</a:t>
            </a:r>
            <a:r>
              <a:rPr lang="en-US" sz="2800" dirty="0"/>
              <a:t> </a:t>
            </a:r>
          </a:p>
          <a:p>
            <a:pPr marL="1143000" lvl="2" indent="-228600" eaLnBrk="1" hangingPunct="1"/>
            <a:r>
              <a:rPr lang="en-US" sz="2800" dirty="0">
                <a:ea typeface="Times New Roman" charset="0"/>
                <a:cs typeface="Times New Roman" charset="0"/>
              </a:rPr>
              <a:t>As Earth began to cool, iron in the core began to crystallize and the inner core began to form</a:t>
            </a:r>
            <a:r>
              <a:rPr lang="en-US" sz="2800" dirty="0"/>
              <a:t> </a:t>
            </a:r>
          </a:p>
          <a:p>
            <a:pPr marL="1143000" lvl="2" indent="-228600" eaLnBrk="1" hangingPunct="1"/>
            <a:endParaRPr lang="en-US" sz="2800" b="1" dirty="0">
              <a:solidFill>
                <a:schemeClr val="tx2"/>
              </a:solidFill>
            </a:endParaRPr>
          </a:p>
        </p:txBody>
      </p:sp>
      <p:sp>
        <p:nvSpPr>
          <p:cNvPr id="54275" name="Rectangle 3"/>
          <p:cNvSpPr>
            <a:spLocks noChangeArrowheads="1"/>
          </p:cNvSpPr>
          <p:nvPr/>
        </p:nvSpPr>
        <p:spPr bwMode="auto">
          <a:xfrm>
            <a:off x="323850" y="0"/>
            <a:ext cx="8440738" cy="1143000"/>
          </a:xfrm>
          <a:prstGeom prst="rect">
            <a:avLst/>
          </a:prstGeom>
          <a:noFill/>
          <a:ln w="9525">
            <a:noFill/>
            <a:miter lim="800000"/>
            <a:headEnd/>
            <a:tailEnd/>
          </a:ln>
        </p:spPr>
        <p:txBody>
          <a:bodyPr anchor="ctr">
            <a:prstTxWarp prst="textNoShape">
              <a:avLst/>
            </a:prstTxWarp>
          </a:bodyPr>
          <a:lstStyle/>
          <a:p>
            <a:pPr algn="ctr"/>
            <a:r>
              <a:rPr lang="en-US" sz="3600" i="1">
                <a:solidFill>
                  <a:schemeClr val="tx2"/>
                </a:solidFill>
                <a:latin typeface="Times New Roman" charset="0"/>
              </a:rPr>
              <a:t> </a:t>
            </a:r>
            <a:r>
              <a:rPr lang="en-US" sz="4000" b="1">
                <a:solidFill>
                  <a:schemeClr val="tx2"/>
                </a:solidFill>
                <a:latin typeface="Times New Roman" charset="0"/>
              </a:rPr>
              <a:t>The Core</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611188" y="924984"/>
            <a:ext cx="8229600" cy="4411663"/>
          </a:xfrm>
        </p:spPr>
        <p:txBody>
          <a:bodyPr>
            <a:normAutofit fontScale="92500" lnSpcReduction="20000"/>
          </a:bodyPr>
          <a:lstStyle/>
          <a:p>
            <a:pPr lvl="2"/>
            <a:r>
              <a:rPr lang="en-US" sz="3200" dirty="0" smtClean="0">
                <a:solidFill>
                  <a:schemeClr val="tx2"/>
                </a:solidFill>
                <a:ea typeface="Times New Roman" charset="0"/>
                <a:cs typeface="Times New Roman" charset="0"/>
              </a:rPr>
              <a:t>Outer Core</a:t>
            </a:r>
          </a:p>
          <a:p>
            <a:pPr lvl="3"/>
            <a:r>
              <a:rPr lang="en-US" sz="2800" dirty="0" smtClean="0">
                <a:ea typeface="Times New Roman" charset="0"/>
                <a:cs typeface="Times New Roman" charset="0"/>
              </a:rPr>
              <a:t>Molten, metallic iron with a lighter density than the inner core</a:t>
            </a:r>
          </a:p>
          <a:p>
            <a:pPr lvl="3"/>
            <a:r>
              <a:rPr lang="en-US" sz="2800" dirty="0" smtClean="0">
                <a:ea typeface="Times New Roman" charset="0"/>
                <a:cs typeface="Times New Roman" charset="0"/>
              </a:rPr>
              <a:t>Generates about 90% of the Earth’s magnetic field and the magnetosphere that surrounds and protects Earth from the the solar wind</a:t>
            </a:r>
          </a:p>
          <a:p>
            <a:pPr lvl="2"/>
            <a:r>
              <a:rPr lang="en-US" sz="3200" dirty="0" smtClean="0">
                <a:solidFill>
                  <a:schemeClr val="tx2"/>
                </a:solidFill>
                <a:ea typeface="Times New Roman" charset="0"/>
                <a:cs typeface="Times New Roman" charset="0"/>
              </a:rPr>
              <a:t>Inner </a:t>
            </a:r>
            <a:r>
              <a:rPr lang="en-US" sz="3200" dirty="0">
                <a:solidFill>
                  <a:schemeClr val="tx2"/>
                </a:solidFill>
                <a:ea typeface="Times New Roman" charset="0"/>
                <a:cs typeface="Times New Roman" charset="0"/>
              </a:rPr>
              <a:t>Core</a:t>
            </a:r>
            <a:r>
              <a:rPr lang="en-US" sz="3200" dirty="0">
                <a:ea typeface="Times New Roman" charset="0"/>
                <a:cs typeface="Times New Roman" charset="0"/>
              </a:rPr>
              <a:t> </a:t>
            </a:r>
          </a:p>
          <a:p>
            <a:pPr lvl="3" eaLnBrk="1" hangingPunct="1"/>
            <a:r>
              <a:rPr lang="en-US" sz="2800" dirty="0">
                <a:ea typeface="Times New Roman" charset="0"/>
                <a:cs typeface="Times New Roman" charset="0"/>
              </a:rPr>
              <a:t>Composed mostly of an iron-nickel alloy</a:t>
            </a:r>
          </a:p>
          <a:p>
            <a:pPr lvl="3" eaLnBrk="1" hangingPunct="1"/>
            <a:r>
              <a:rPr lang="en-US" sz="2800" dirty="0">
                <a:ea typeface="Times New Roman" charset="0"/>
                <a:cs typeface="Times New Roman" charset="0"/>
              </a:rPr>
              <a:t>Sphere with a radius of 3486 kilometres </a:t>
            </a:r>
          </a:p>
          <a:p>
            <a:pPr lvl="3" eaLnBrk="1" hangingPunct="1"/>
            <a:r>
              <a:rPr lang="en-US" sz="2800" dirty="0">
                <a:ea typeface="Times New Roman" charset="0"/>
                <a:cs typeface="Times New Roman" charset="0"/>
              </a:rPr>
              <a:t>Material is stronger than the outer core </a:t>
            </a:r>
          </a:p>
          <a:p>
            <a:pPr lvl="3" eaLnBrk="1" hangingPunct="1"/>
            <a:r>
              <a:rPr lang="en-US" sz="2800" dirty="0">
                <a:ea typeface="Times New Roman" charset="0"/>
                <a:cs typeface="Times New Roman" charset="0"/>
              </a:rPr>
              <a:t>Behaves like a solid </a:t>
            </a:r>
          </a:p>
        </p:txBody>
      </p:sp>
      <p:sp>
        <p:nvSpPr>
          <p:cNvPr id="33795" name="Rectangle 3"/>
          <p:cNvSpPr>
            <a:spLocks noGrp="1" noChangeArrowheads="1"/>
          </p:cNvSpPr>
          <p:nvPr>
            <p:ph type="title"/>
          </p:nvPr>
        </p:nvSpPr>
        <p:spPr>
          <a:xfrm>
            <a:off x="703263" y="260350"/>
            <a:ext cx="8440737" cy="664634"/>
          </a:xfrm>
          <a:noFill/>
        </p:spPr>
        <p:txBody>
          <a:bodyPr anchor="ctr">
            <a:normAutofit fontScale="90000"/>
          </a:bodyPr>
          <a:lstStyle/>
          <a:p>
            <a:r>
              <a:rPr lang="en-US" sz="3556" dirty="0" smtClean="0">
                <a:solidFill>
                  <a:srgbClr val="16165D"/>
                </a:solidFill>
                <a:ea typeface="Times New Roman" charset="0"/>
                <a:cs typeface="Times New Roman" charset="0"/>
              </a:rPr>
              <a:t>Earth’s Structure and Internal Energy</a:t>
            </a:r>
            <a:r>
              <a:rPr lang="en-US" sz="3500" dirty="0" smtClean="0"/>
              <a:t/>
            </a:r>
            <a:br>
              <a:rPr lang="en-US" sz="3500" dirty="0" smtClean="0"/>
            </a:br>
            <a:endParaRPr lang="en-US" sz="35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361</TotalTime>
  <Words>2139</Words>
  <Application>Microsoft Macintosh PowerPoint</Application>
  <PresentationFormat>On-screen Show (4:3)</PresentationFormat>
  <Paragraphs>351</Paragraphs>
  <Slides>66</Slides>
  <Notes>23</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PowerPoint Presentation</vt:lpstr>
      <vt:lpstr>PowerPoint Presentation</vt:lpstr>
      <vt:lpstr>The Dynamic Planet</vt:lpstr>
      <vt:lpstr>The Pace of Change  </vt:lpstr>
      <vt:lpstr>Geologic Time Scale</vt:lpstr>
      <vt:lpstr>Earth’s Structure and  Internal Energy  </vt:lpstr>
      <vt:lpstr>PowerPoint Presentation</vt:lpstr>
      <vt:lpstr>PowerPoint Presentation</vt:lpstr>
      <vt:lpstr>Earth’s Structure and Internal Energy </vt:lpstr>
      <vt:lpstr>PowerPoint Presentation</vt:lpstr>
      <vt:lpstr> Possible origin of Earth’s magnetic field </vt:lpstr>
      <vt:lpstr>Earth’s Structure and Internal Energy</vt:lpstr>
      <vt:lpstr>Earth’s Structure and Internal Energy</vt:lpstr>
      <vt:lpstr>Earth’s Structure and Internal Energy</vt:lpstr>
      <vt:lpstr>Earth in Cross Section</vt:lpstr>
      <vt:lpstr>Earth’s Interior</vt:lpstr>
      <vt:lpstr>Earth’s Structure and Internal Energy</vt:lpstr>
      <vt:lpstr>PowerPoint Presentation</vt:lpstr>
      <vt:lpstr>Core to Crust</vt:lpstr>
      <vt:lpstr>Isostatic  Adjustment of the Crust</vt:lpstr>
      <vt:lpstr>The Geologic Cycle</vt:lpstr>
      <vt:lpstr>PowerPoint Presentation</vt:lpstr>
      <vt:lpstr>PowerPoint Presentation</vt:lpstr>
      <vt:lpstr>The Geologic Cycle</vt:lpstr>
      <vt:lpstr>PowerPoint Presentation</vt:lpstr>
      <vt:lpstr>The Geologic Cycle</vt:lpstr>
      <vt:lpstr>The Rock  Cycle</vt:lpstr>
      <vt:lpstr>  The Rock Cycle</vt:lpstr>
      <vt:lpstr>   Magma: The Parent Material of Igneous Rock</vt:lpstr>
      <vt:lpstr>PowerPoint Presentation</vt:lpstr>
      <vt:lpstr>Intrusive and Extrusive Rocks</vt:lpstr>
      <vt:lpstr>Sedimentary rocks</vt:lpstr>
      <vt:lpstr>Sedimentary Rock Types</vt:lpstr>
      <vt:lpstr>PowerPoint Presentation</vt:lpstr>
      <vt:lpstr>Sedimentary rocks</vt:lpstr>
      <vt:lpstr>PowerPoint Presentation</vt:lpstr>
      <vt:lpstr>   Sedimentary Rock</vt:lpstr>
      <vt:lpstr>   Turning Sediment into Sedimentary Rock</vt:lpstr>
      <vt:lpstr>PowerPoint Presentation</vt:lpstr>
      <vt:lpstr>Sedimentary Rocks</vt:lpstr>
      <vt:lpstr>Types of Sedimentary Rocks </vt:lpstr>
      <vt:lpstr>Metamorphic Rocks</vt:lpstr>
      <vt:lpstr>   Metamorphism</vt:lpstr>
      <vt:lpstr>   Agents of Metamorphism</vt:lpstr>
      <vt:lpstr>   Agents of Metamorphism</vt:lpstr>
      <vt:lpstr>PowerPoint Presentation</vt:lpstr>
      <vt:lpstr>Metamorphic Environments and Rocks</vt:lpstr>
      <vt:lpstr>Plate Tectonics  </vt:lpstr>
      <vt:lpstr>Crustal  Movements</vt:lpstr>
      <vt:lpstr>PowerPoint Presentation</vt:lpstr>
      <vt:lpstr>PowerPoint Presentation</vt:lpstr>
      <vt:lpstr>Earth’s Major Plates</vt:lpstr>
      <vt:lpstr>Plate Boundaries</vt:lpstr>
      <vt:lpstr>Divergent Plate Boundaries</vt:lpstr>
      <vt:lpstr>PowerPoint Presentation</vt:lpstr>
      <vt:lpstr>Convergent Plate Boundaries</vt:lpstr>
      <vt:lpstr>Convergent Plate Boundaries</vt:lpstr>
      <vt:lpstr>PowerPoint Presentation</vt:lpstr>
      <vt:lpstr>Transform Fault Boundaries</vt:lpstr>
      <vt:lpstr>PowerPoint Presentation</vt:lpstr>
      <vt:lpstr>Earthquakes and Volcanoes</vt:lpstr>
      <vt:lpstr>Magnetic Reversals</vt:lpstr>
      <vt:lpstr>Relative Age of Oceanic Crust</vt:lpstr>
      <vt:lpstr>Testing the Plate Tectonics Model</vt:lpstr>
      <vt:lpstr>PowerPoint Presentation</vt:lpstr>
      <vt:lpstr>Hot Spot Tracks</vt:lpstr>
    </vt:vector>
  </TitlesOfParts>
  <Company>University of Lethbridge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The Dynamic Planet </dc:title>
  <dc:creator>Jennifer Thomas</dc:creator>
  <cp:lastModifiedBy>Evan</cp:lastModifiedBy>
  <cp:revision>22</cp:revision>
  <dcterms:created xsi:type="dcterms:W3CDTF">2012-05-28T15:44:23Z</dcterms:created>
  <dcterms:modified xsi:type="dcterms:W3CDTF">2014-05-26T18:19:41Z</dcterms:modified>
</cp:coreProperties>
</file>